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5447" r:id="rId3"/>
  </p:sldMasterIdLst>
  <p:notesMasterIdLst>
    <p:notesMasterId r:id="rId81"/>
  </p:notesMasterIdLst>
  <p:handoutMasterIdLst>
    <p:handoutMasterId r:id="rId82"/>
  </p:handoutMasterIdLst>
  <p:sldIdLst>
    <p:sldId id="2147480102" r:id="rId4"/>
    <p:sldId id="2147480111" r:id="rId5"/>
    <p:sldId id="2147482799" r:id="rId6"/>
    <p:sldId id="2147482793" r:id="rId7"/>
    <p:sldId id="2147482800" r:id="rId8"/>
    <p:sldId id="2147482918" r:id="rId9"/>
    <p:sldId id="2147482801" r:id="rId10"/>
    <p:sldId id="2147482806" r:id="rId11"/>
    <p:sldId id="2147482897" r:id="rId12"/>
    <p:sldId id="2147482804" r:id="rId13"/>
    <p:sldId id="2147482851" r:id="rId14"/>
    <p:sldId id="2147482807" r:id="rId15"/>
    <p:sldId id="2147482805" r:id="rId16"/>
    <p:sldId id="2147482791" r:id="rId17"/>
    <p:sldId id="2147482857" r:id="rId18"/>
    <p:sldId id="2147482858" r:id="rId19"/>
    <p:sldId id="2147482861" r:id="rId20"/>
    <p:sldId id="2147482862" r:id="rId21"/>
    <p:sldId id="2147482802" r:id="rId22"/>
    <p:sldId id="2147482833" r:id="rId23"/>
    <p:sldId id="2147482836" r:id="rId24"/>
    <p:sldId id="2147482837" r:id="rId25"/>
    <p:sldId id="2147482835" r:id="rId26"/>
    <p:sldId id="2147482838" r:id="rId27"/>
    <p:sldId id="2147482842" r:id="rId28"/>
    <p:sldId id="2147482832" r:id="rId29"/>
    <p:sldId id="2147482863" r:id="rId30"/>
    <p:sldId id="2147482868" r:id="rId31"/>
    <p:sldId id="2147482867" r:id="rId32"/>
    <p:sldId id="2147482852" r:id="rId33"/>
    <p:sldId id="2147482854" r:id="rId34"/>
    <p:sldId id="2147482803" r:id="rId35"/>
    <p:sldId id="2147482814" r:id="rId36"/>
    <p:sldId id="2147482870" r:id="rId37"/>
    <p:sldId id="2147482872" r:id="rId38"/>
    <p:sldId id="2147482816" r:id="rId39"/>
    <p:sldId id="2147482876" r:id="rId40"/>
    <p:sldId id="2147482873" r:id="rId41"/>
    <p:sldId id="2147482877" r:id="rId42"/>
    <p:sldId id="2147482878" r:id="rId43"/>
    <p:sldId id="2147482879" r:id="rId44"/>
    <p:sldId id="2147482887" r:id="rId45"/>
    <p:sldId id="2147482888" r:id="rId46"/>
    <p:sldId id="2147482883" r:id="rId47"/>
    <p:sldId id="2147482889" r:id="rId48"/>
    <p:sldId id="2147482890" r:id="rId49"/>
    <p:sldId id="2147482891" r:id="rId50"/>
    <p:sldId id="2147482880" r:id="rId51"/>
    <p:sldId id="2147482884" r:id="rId52"/>
    <p:sldId id="2147482892" r:id="rId53"/>
    <p:sldId id="2147482893" r:id="rId54"/>
    <p:sldId id="2147482894" r:id="rId55"/>
    <p:sldId id="2147482881" r:id="rId56"/>
    <p:sldId id="2147482885" r:id="rId57"/>
    <p:sldId id="2147482895" r:id="rId58"/>
    <p:sldId id="2147482882" r:id="rId59"/>
    <p:sldId id="2147482886" r:id="rId60"/>
    <p:sldId id="2147482901" r:id="rId61"/>
    <p:sldId id="2147482900" r:id="rId62"/>
    <p:sldId id="2147482899" r:id="rId63"/>
    <p:sldId id="2147482898" r:id="rId64"/>
    <p:sldId id="2147482905" r:id="rId65"/>
    <p:sldId id="2147482906" r:id="rId66"/>
    <p:sldId id="2147482904" r:id="rId67"/>
    <p:sldId id="2147482907" r:id="rId68"/>
    <p:sldId id="2147482908" r:id="rId69"/>
    <p:sldId id="2147482909" r:id="rId70"/>
    <p:sldId id="2147482910" r:id="rId71"/>
    <p:sldId id="2147482911" r:id="rId72"/>
    <p:sldId id="2147482912" r:id="rId73"/>
    <p:sldId id="2147482913" r:id="rId74"/>
    <p:sldId id="2147482917" r:id="rId75"/>
    <p:sldId id="2147482914" r:id="rId76"/>
    <p:sldId id="2147482916" r:id="rId77"/>
    <p:sldId id="2147482788" r:id="rId78"/>
    <p:sldId id="2147480026" r:id="rId79"/>
    <p:sldId id="2147480056" r:id="rId80"/>
  </p:sldIdLst>
  <p:sldSz cx="12192000" cy="6858000"/>
  <p:notesSz cx="6858000" cy="9144000"/>
  <p:embeddedFontLst>
    <p:embeddedFont>
      <p:font typeface="Cascadia Code" panose="020B0609020000020004" pitchFamily="49" charset="0"/>
      <p:regular r:id="rId83"/>
      <p:bold r:id="rId84"/>
      <p:italic r:id="rId85"/>
      <p:boldItalic r:id="rId86"/>
    </p:embeddedFont>
    <p:embeddedFont>
      <p:font typeface="Open Sans" panose="020B0606030504020204" pitchFamily="34" charset="0"/>
      <p:regular r:id="rId87"/>
      <p:bold r:id="rId88"/>
      <p:italic r:id="rId89"/>
      <p:boldItalic r:id="rId90"/>
    </p:embeddedFont>
    <p:embeddedFont>
      <p:font typeface="Open Sans SemiBold" panose="020B0706030804020204" pitchFamily="34" charset="0"/>
      <p:bold r:id="rId91"/>
      <p:boldItalic r:id="rId92"/>
    </p:embeddedFont>
    <p:embeddedFont>
      <p:font typeface="Segoe Sans Text" pitchFamily="2" charset="0"/>
      <p:regular r:id="rId93"/>
      <p:bold r:id="rId94"/>
    </p:embeddedFont>
    <p:embeddedFont>
      <p:font typeface="Segoe UI" panose="020B0502040204020203" pitchFamily="34" charset="0"/>
      <p:regular r:id="rId95"/>
      <p:bold r:id="rId96"/>
      <p:italic r:id="rId97"/>
      <p:boldItalic r:id="rId98"/>
    </p:embeddedFont>
  </p:embeddedFontLst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BEBC51B-B88B-4AE4-8478-0F95EE84F165}">
          <p14:sldIdLst>
            <p14:sldId id="2147480102"/>
          </p14:sldIdLst>
        </p14:section>
        <p14:section name="Agenda" id="{194114FB-11A9-460A-BA65-6CA85323C1BD}">
          <p14:sldIdLst>
            <p14:sldId id="2147480111"/>
          </p14:sldIdLst>
        </p14:section>
        <p14:section name="Introduction" id="{C9AB2385-D538-49FA-BAA8-AFF8EF2F39E9}">
          <p14:sldIdLst>
            <p14:sldId id="2147482799"/>
            <p14:sldId id="2147482793"/>
          </p14:sldIdLst>
        </p14:section>
        <p14:section name="What is Microsoft.AspNetCore.OpenApi?" id="{377BB364-CADC-402D-BF4E-F6B536A989F3}">
          <p14:sldIdLst>
            <p14:sldId id="2147482800"/>
            <p14:sldId id="2147482918"/>
          </p14:sldIdLst>
        </p14:section>
        <p14:section name="Out-of-the-box Experience" id="{5A2A8275-9384-407E-8962-FFE0588A795B}">
          <p14:sldIdLst>
            <p14:sldId id="2147482801"/>
            <p14:sldId id="2147482806"/>
            <p14:sldId id="2147482897"/>
            <p14:sldId id="2147482804"/>
            <p14:sldId id="2147482851"/>
            <p14:sldId id="2147482807"/>
            <p14:sldId id="2147482805"/>
            <p14:sldId id="2147482791"/>
            <p14:sldId id="2147482857"/>
            <p14:sldId id="2147482858"/>
            <p14:sldId id="2147482861"/>
            <p14:sldId id="2147482862"/>
          </p14:sldIdLst>
        </p14:section>
        <p14:section name="Kicking things up a notch" id="{BF4C63A4-0438-418E-9EA6-F2C16A90D252}">
          <p14:sldIdLst>
            <p14:sldId id="2147482802"/>
            <p14:sldId id="2147482833"/>
            <p14:sldId id="2147482836"/>
            <p14:sldId id="2147482837"/>
            <p14:sldId id="2147482835"/>
            <p14:sldId id="2147482838"/>
            <p14:sldId id="2147482842"/>
            <p14:sldId id="2147482832"/>
            <p14:sldId id="2147482863"/>
            <p14:sldId id="2147482868"/>
            <p14:sldId id="2147482867"/>
            <p14:sldId id="2147482852"/>
            <p14:sldId id="2147482854"/>
          </p14:sldIdLst>
        </p14:section>
        <p14:section name="How does it work?" id="{514192FC-B653-476D-84D3-394597E450C1}">
          <p14:sldIdLst>
            <p14:sldId id="2147482803"/>
            <p14:sldId id="2147482814"/>
            <p14:sldId id="2147482870"/>
            <p14:sldId id="2147482872"/>
            <p14:sldId id="2147482816"/>
            <p14:sldId id="2147482876"/>
            <p14:sldId id="2147482873"/>
            <p14:sldId id="2147482877"/>
            <p14:sldId id="2147482878"/>
            <p14:sldId id="2147482879"/>
            <p14:sldId id="2147482887"/>
            <p14:sldId id="2147482888"/>
            <p14:sldId id="2147482883"/>
            <p14:sldId id="2147482889"/>
            <p14:sldId id="2147482890"/>
            <p14:sldId id="2147482891"/>
            <p14:sldId id="2147482880"/>
            <p14:sldId id="2147482884"/>
            <p14:sldId id="2147482892"/>
            <p14:sldId id="2147482893"/>
            <p14:sldId id="2147482894"/>
            <p14:sldId id="2147482881"/>
            <p14:sldId id="2147482885"/>
            <p14:sldId id="2147482895"/>
            <p14:sldId id="2147482882"/>
            <p14:sldId id="2147482886"/>
            <p14:sldId id="2147482901"/>
            <p14:sldId id="2147482900"/>
            <p14:sldId id="2147482899"/>
            <p14:sldId id="2147482898"/>
            <p14:sldId id="2147482905"/>
            <p14:sldId id="2147482906"/>
            <p14:sldId id="2147482904"/>
            <p14:sldId id="2147482907"/>
            <p14:sldId id="2147482908"/>
            <p14:sldId id="2147482909"/>
            <p14:sldId id="2147482910"/>
            <p14:sldId id="2147482911"/>
            <p14:sldId id="2147482912"/>
            <p14:sldId id="2147482913"/>
            <p14:sldId id="2147482917"/>
            <p14:sldId id="2147482914"/>
            <p14:sldId id="2147482916"/>
          </p14:sldIdLst>
        </p14:section>
        <p14:section name="Closing slides" id="{1E7AC317-C1C3-BF4A-95B2-52EB01762F53}">
          <p14:sldIdLst>
            <p14:sldId id="2147482788"/>
            <p14:sldId id="2147480026"/>
            <p14:sldId id="2147480056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74F3"/>
    <a:srgbClr val="282828"/>
    <a:srgbClr val="554992"/>
    <a:srgbClr val="687EE8"/>
    <a:srgbClr val="5E32FF"/>
    <a:srgbClr val="552DE7"/>
    <a:srgbClr val="3E21A0"/>
    <a:srgbClr val="321885"/>
    <a:srgbClr val="231062"/>
    <a:srgbClr val="1F0D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5356B-AEF7-4CDD-9BC5-C5488295E3F5}" v="9763" dt="2024-11-14T14:04:22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6" autoAdjust="0"/>
    <p:restoredTop sz="86389" autoAdjust="0"/>
  </p:normalViewPr>
  <p:slideViewPr>
    <p:cSldViewPr snapToGrid="0">
      <p:cViewPr varScale="1">
        <p:scale>
          <a:sx n="113" d="100"/>
          <a:sy n="113" d="100"/>
        </p:scale>
        <p:origin x="67" y="67"/>
      </p:cViewPr>
      <p:guideLst/>
    </p:cSldViewPr>
  </p:slideViewPr>
  <p:outlineViewPr>
    <p:cViewPr>
      <p:scale>
        <a:sx n="33" d="100"/>
        <a:sy n="33" d="100"/>
      </p:scale>
      <p:origin x="0" y="-1781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theme" Target="theme/theme1.xml"/><Relationship Id="rId5" Type="http://schemas.openxmlformats.org/officeDocument/2006/relationships/slide" Target="slides/slide2.xml"/><Relationship Id="rId90" Type="http://schemas.openxmlformats.org/officeDocument/2006/relationships/font" Target="fonts/font8.fntdata"/><Relationship Id="rId95" Type="http://schemas.openxmlformats.org/officeDocument/2006/relationships/font" Target="fonts/font13.fntdata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80" Type="http://schemas.openxmlformats.org/officeDocument/2006/relationships/slide" Target="slides/slide77.xml"/><Relationship Id="rId85" Type="http://schemas.openxmlformats.org/officeDocument/2006/relationships/font" Target="fonts/font3.fntdata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notesMaster" Target="notesMasters/notesMaster1.xml"/><Relationship Id="rId86" Type="http://schemas.openxmlformats.org/officeDocument/2006/relationships/font" Target="fonts/font4.fntdata"/><Relationship Id="rId94" Type="http://schemas.openxmlformats.org/officeDocument/2006/relationships/font" Target="fonts/font12.fntdata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font" Target="fonts/font15.fntdata"/><Relationship Id="rId104" Type="http://schemas.microsoft.com/office/2015/10/relationships/revisionInfo" Target="revisionInfo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font" Target="fonts/font10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font" Target="fonts/font5.fntdata"/><Relationship Id="rId61" Type="http://schemas.openxmlformats.org/officeDocument/2006/relationships/slide" Target="slides/slide58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presProps" Target="presProps.xml"/><Relationship Id="rId105" Type="http://schemas.microsoft.com/office/2018/10/relationships/authors" Target="author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font" Target="fonts/font11.fntdata"/><Relationship Id="rId98" Type="http://schemas.openxmlformats.org/officeDocument/2006/relationships/font" Target="fonts/font16.fntdata"/><Relationship Id="rId3" Type="http://schemas.openxmlformats.org/officeDocument/2006/relationships/slideMaster" Target="slideMasters/slideMaster1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11/14/2024 1:45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                    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11/14/2024 1:45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6725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53052-7A90-05A0-9339-AC9AD56BC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402EBB-860B-0821-9E62-236C761EBF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470885-9997-324F-BBA8-C074EB0AC0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OpenApiEndpointConventionBuilderExtensions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TBuilder</a:t>
            </a:r>
            <a:r>
              <a:rPr lang="en-GB" dirty="0"/>
              <a:t> </a:t>
            </a:r>
            <a:r>
              <a:rPr lang="en-GB" dirty="0" err="1"/>
              <a:t>ProducesOpenApiResponse</a:t>
            </a:r>
            <a:r>
              <a:rPr lang="en-GB" dirty="0"/>
              <a:t>&lt;</a:t>
            </a:r>
            <a:r>
              <a:rPr lang="en-GB" dirty="0" err="1"/>
              <a:t>TBuilder</a:t>
            </a:r>
            <a:r>
              <a:rPr lang="en-GB" dirty="0"/>
              <a:t>&gt;(this </a:t>
            </a:r>
            <a:r>
              <a:rPr lang="en-GB" dirty="0" err="1"/>
              <a:t>TBuilder</a:t>
            </a:r>
            <a:r>
              <a:rPr lang="en-GB" dirty="0"/>
              <a:t> builder, int </a:t>
            </a:r>
            <a:r>
              <a:rPr lang="en-GB" dirty="0" err="1"/>
              <a:t>statusCode</a:t>
            </a:r>
            <a:r>
              <a:rPr lang="en-GB" dirty="0"/>
              <a:t>, string description)</a:t>
            </a:r>
          </a:p>
          <a:p>
            <a:r>
              <a:rPr lang="en-GB" dirty="0"/>
              <a:t>        where </a:t>
            </a:r>
            <a:r>
              <a:rPr lang="en-GB" dirty="0" err="1"/>
              <a:t>TBuilder</a:t>
            </a:r>
            <a:r>
              <a:rPr lang="en-GB" dirty="0"/>
              <a:t> : </a:t>
            </a:r>
            <a:r>
              <a:rPr lang="en-GB" dirty="0" err="1"/>
              <a:t>IEndpointConventionBuilder</a:t>
            </a:r>
            <a:endParaRPr lang="en-GB" dirty="0"/>
          </a:p>
          <a:p>
            <a:r>
              <a:rPr lang="en-GB" dirty="0"/>
              <a:t>    {</a:t>
            </a:r>
          </a:p>
          <a:p>
            <a:r>
              <a:rPr lang="en-GB" dirty="0"/>
              <a:t>        </a:t>
            </a:r>
            <a:r>
              <a:rPr lang="en-GB" dirty="0" err="1"/>
              <a:t>ArgumentNullException.ThrowIfNull</a:t>
            </a:r>
            <a:r>
              <a:rPr lang="en-GB" dirty="0"/>
              <a:t>(builder);</a:t>
            </a:r>
          </a:p>
          <a:p>
            <a:r>
              <a:rPr lang="en-GB" dirty="0"/>
              <a:t>        return </a:t>
            </a:r>
            <a:r>
              <a:rPr lang="en-GB" dirty="0" err="1"/>
              <a:t>builder.WithMetadata</a:t>
            </a:r>
            <a:r>
              <a:rPr lang="en-GB" dirty="0"/>
              <a:t>(new </a:t>
            </a:r>
            <a:r>
              <a:rPr lang="en-GB" dirty="0" err="1"/>
              <a:t>OpenApiResponseAttribute</a:t>
            </a:r>
            <a:r>
              <a:rPr lang="en-GB" dirty="0"/>
              <a:t>(</a:t>
            </a:r>
            <a:r>
              <a:rPr lang="en-GB" dirty="0" err="1"/>
              <a:t>statusCode</a:t>
            </a:r>
            <a:r>
              <a:rPr lang="en-GB" dirty="0"/>
              <a:t>, description));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314B435-7178-3EA6-C6B2-9027293351A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DB4E6D-42BA-2CFA-677C-9A6B5990E7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B12746-E110-B221-54A0-4CCB7F574E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049FCC-C0A4-8E08-6D39-A43C73FD4A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735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FCE5B-7CAC-4040-0B70-7A42C64627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02150D-34B1-AD1B-EDAC-AD2476FEC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A9EE8C-2F5A-4F60-746B-6F6F2ED02A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AddResponseDescriptionsTransformer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foreach (var attribute in </a:t>
            </a:r>
            <a:r>
              <a:rPr lang="en-GB" dirty="0" err="1"/>
              <a:t>context.Description.ActionDescriptor.EndpointMetadata.OfType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OpenApiResponseAttribute</a:t>
            </a:r>
            <a:r>
              <a:rPr lang="en-GB" dirty="0"/>
              <a:t>&gt;())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if (</a:t>
            </a:r>
            <a:r>
              <a:rPr lang="en-GB" dirty="0" err="1"/>
              <a:t>operation.Responses.TryGetValue</a:t>
            </a:r>
            <a:r>
              <a:rPr lang="en-GB" dirty="0"/>
              <a:t>(</a:t>
            </a:r>
            <a:r>
              <a:rPr lang="en-GB" dirty="0" err="1"/>
              <a:t>attribute.HttpStatusCode.ToString</a:t>
            </a:r>
            <a:r>
              <a:rPr lang="en-GB" dirty="0"/>
              <a:t>(</a:t>
            </a:r>
            <a:r>
              <a:rPr lang="en-GB" dirty="0" err="1"/>
              <a:t>CultureInfo.InvariantCulture</a:t>
            </a:r>
            <a:r>
              <a:rPr lang="en-GB" dirty="0"/>
              <a:t>), out var response))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</a:t>
            </a:r>
            <a:r>
              <a:rPr lang="en-GB" dirty="0" err="1"/>
              <a:t>response.Description</a:t>
            </a:r>
            <a:r>
              <a:rPr lang="en-GB" dirty="0"/>
              <a:t> = </a:t>
            </a:r>
            <a:r>
              <a:rPr lang="en-GB" dirty="0" err="1"/>
              <a:t>attribute.Description</a:t>
            </a:r>
            <a:r>
              <a:rPr lang="en-GB" dirty="0"/>
              <a:t>;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0F9BDE1-D118-31F8-512E-1615978424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98516-1EC7-C8DE-D5D9-7A616B361C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2145989-B460-5BCF-6A93-67AC003ADC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54600A-BFEF-B9AF-10D2-2CA3E54F5C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157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8CBFE2-EDB2-DF04-9745-0ABCE426C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C2861-E0D4-3622-1945-12DCBCAA0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52D94-4E64-377E-7826-855391C253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System.ComponentModel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Microsoft.AspNetCore.Mvc.ApiExplorer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AddParameterDescriptionsTransformer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, </a:t>
            </a:r>
            <a:r>
              <a:rPr lang="en-GB" dirty="0" err="1"/>
              <a:t>ParameterDescription</a:t>
            </a:r>
            <a:r>
              <a:rPr lang="en-GB" dirty="0"/>
              <a:t>[]&gt; _</a:t>
            </a:r>
            <a:r>
              <a:rPr lang="en-GB" dirty="0" err="1"/>
              <a:t>methodParametersDescriptions</a:t>
            </a:r>
            <a:r>
              <a:rPr lang="en-GB" dirty="0"/>
              <a:t> = [];</a:t>
            </a:r>
          </a:p>
          <a:p>
            <a:endParaRPr lang="en-GB" dirty="0"/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operation.Parameters</a:t>
            </a:r>
            <a:r>
              <a:rPr lang="en-GB" dirty="0"/>
              <a:t> is { Count: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  <a:r>
              <a:rPr lang="en-GB" dirty="0" err="1"/>
              <a:t>operation.Parameters</a:t>
            </a:r>
            <a:r>
              <a:rPr lang="en-GB" dirty="0"/>
              <a:t>, </a:t>
            </a:r>
            <a:r>
              <a:rPr lang="en-GB" dirty="0" err="1"/>
              <a:t>context.Description</a:t>
            </a:r>
            <a:r>
              <a:rPr lang="en-GB" dirty="0"/>
              <a:t>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void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IList</a:t>
            </a:r>
            <a:r>
              <a:rPr lang="en-GB" dirty="0"/>
              <a:t>&lt;</a:t>
            </a:r>
            <a:r>
              <a:rPr lang="en-GB" dirty="0" err="1"/>
              <a:t>OpenApiParameter</a:t>
            </a:r>
            <a:r>
              <a:rPr lang="en-GB" dirty="0"/>
              <a:t>&gt; parameters,</a:t>
            </a:r>
          </a:p>
          <a:p>
            <a:r>
              <a:rPr lang="en-GB" dirty="0"/>
              <a:t>        </a:t>
            </a:r>
            <a:r>
              <a:rPr lang="en-GB" dirty="0" err="1"/>
              <a:t>ApiDescription</a:t>
            </a:r>
            <a:r>
              <a:rPr lang="en-GB" dirty="0"/>
              <a:t> </a:t>
            </a:r>
            <a:r>
              <a:rPr lang="en-GB" dirty="0" err="1"/>
              <a:t>apiDescription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descriptions =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if (descriptions is { Length: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((var argument, var description) in descriptions)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(description is not null)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parameter = </a:t>
            </a:r>
            <a:r>
              <a:rPr lang="en-GB" dirty="0" err="1"/>
              <a:t>parameters.FirstOrDefault</a:t>
            </a:r>
            <a:r>
              <a:rPr lang="en-GB" dirty="0"/>
              <a:t>((p) =&gt; </a:t>
            </a:r>
            <a:r>
              <a:rPr lang="en-GB" dirty="0" err="1"/>
              <a:t>p.Name</a:t>
            </a:r>
            <a:r>
              <a:rPr lang="en-GB" dirty="0"/>
              <a:t> == </a:t>
            </a:r>
            <a:r>
              <a:rPr lang="en-GB" dirty="0" err="1"/>
              <a:t>argument.Name</a:t>
            </a:r>
            <a:r>
              <a:rPr lang="en-GB" dirty="0"/>
              <a:t>);</a:t>
            </a:r>
          </a:p>
          <a:p>
            <a:r>
              <a:rPr lang="en-GB" dirty="0"/>
              <a:t>                    if (parameter is not null)</a:t>
            </a:r>
          </a:p>
          <a:p>
            <a:r>
              <a:rPr lang="en-GB" dirty="0"/>
              <a:t>                    {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parameter.Description</a:t>
            </a:r>
            <a:r>
              <a:rPr lang="en-GB" dirty="0"/>
              <a:t> ??= description;</a:t>
            </a:r>
          </a:p>
          <a:p>
            <a:r>
              <a:rPr lang="en-GB" dirty="0"/>
              <a:t>                    }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ParameterDescription</a:t>
            </a:r>
            <a:r>
              <a:rPr lang="en-GB" dirty="0"/>
              <a:t>[]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 description)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method = </a:t>
            </a:r>
            <a:r>
              <a:rPr lang="en-GB" dirty="0" err="1"/>
              <a:t>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if (method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[];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</a:t>
            </a:r>
            <a:r>
              <a:rPr lang="en-GB" dirty="0" err="1"/>
              <a:t>methodParametersDescriptions.GetOrAdd</a:t>
            </a:r>
            <a:r>
              <a:rPr lang="en-GB" dirty="0"/>
              <a:t>(method, static (p)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parameters = </a:t>
            </a:r>
            <a:r>
              <a:rPr lang="en-GB" dirty="0" err="1"/>
              <a:t>p.GetParameters</a:t>
            </a:r>
            <a:r>
              <a:rPr lang="en-GB" dirty="0"/>
              <a:t>();</a:t>
            </a:r>
          </a:p>
          <a:p>
            <a:r>
              <a:rPr lang="en-GB" dirty="0"/>
              <a:t>            var descriptions = new </a:t>
            </a:r>
            <a:r>
              <a:rPr lang="en-GB" dirty="0" err="1"/>
              <a:t>ParameterDescription</a:t>
            </a:r>
            <a:r>
              <a:rPr lang="en-GB" dirty="0"/>
              <a:t>[</a:t>
            </a:r>
            <a:r>
              <a:rPr lang="en-GB" dirty="0" err="1"/>
              <a:t>parameters.Length</a:t>
            </a:r>
            <a:r>
              <a:rPr lang="en-GB" dirty="0"/>
              <a:t>];</a:t>
            </a:r>
          </a:p>
          <a:p>
            <a:endParaRPr lang="en-GB" dirty="0"/>
          </a:p>
          <a:p>
            <a:r>
              <a:rPr lang="en-GB" dirty="0"/>
              <a:t>            for 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parameters.Length</a:t>
            </a:r>
            <a:r>
              <a:rPr lang="en-GB" dirty="0"/>
              <a:t>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var parameter = parameters[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r>
              <a:rPr lang="en-GB" dirty="0"/>
              <a:t>                var description = </a:t>
            </a:r>
            <a:r>
              <a:rPr lang="en-GB" dirty="0" err="1"/>
              <a:t>p.GetCustomAttributes</a:t>
            </a:r>
            <a:r>
              <a:rPr lang="en-GB" dirty="0"/>
              <a:t>&lt;</a:t>
            </a:r>
            <a:r>
              <a:rPr lang="en-GB" dirty="0" err="1"/>
              <a:t>DescriptionAttribute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()?.Description;</a:t>
            </a:r>
          </a:p>
          <a:p>
            <a:endParaRPr lang="en-GB" dirty="0"/>
          </a:p>
          <a:p>
            <a:r>
              <a:rPr lang="en-GB" dirty="0"/>
              <a:t>                descriptions[</a:t>
            </a:r>
            <a:r>
              <a:rPr lang="en-GB" dirty="0" err="1"/>
              <a:t>i</a:t>
            </a:r>
            <a:r>
              <a:rPr lang="en-GB" dirty="0"/>
              <a:t>] = new(parameter, description);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descriptions;</a:t>
            </a:r>
          </a:p>
          <a:p>
            <a:r>
              <a:rPr lang="en-GB" dirty="0"/>
              <a:t>        });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sealed record </a:t>
            </a:r>
            <a:r>
              <a:rPr lang="en-GB" dirty="0" err="1"/>
              <a:t>ParameterDescription</a:t>
            </a:r>
            <a:r>
              <a:rPr lang="en-GB" dirty="0"/>
              <a:t>(</a:t>
            </a:r>
            <a:r>
              <a:rPr lang="en-GB" dirty="0" err="1"/>
              <a:t>ParameterInfo</a:t>
            </a:r>
            <a:r>
              <a:rPr lang="en-GB" dirty="0"/>
              <a:t> Parameter, string? Description);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5C9D21-BB6B-356D-FA38-8E762DA993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4D4818-B949-7C30-07A5-11B3A782B3F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191F89F-D944-C8C8-7B82-E3C5DD8BAF2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2AC69-F755-1A1A-F3C8-F1EEF905D9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2477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A202B-70AB-3EB6-3156-C4E348593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C1904-B5AD-DF79-E21D-EDA94D535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99B673-2A44-4798-D458-B02EFC08A1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System.ComponentModel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Microsoft.AspNetCore.Mvc.ApiExplorer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AddParameterDescriptionsTransformer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, </a:t>
            </a:r>
            <a:r>
              <a:rPr lang="en-GB" dirty="0" err="1"/>
              <a:t>ParameterDescription</a:t>
            </a:r>
            <a:r>
              <a:rPr lang="en-GB" dirty="0"/>
              <a:t>[]&gt; _</a:t>
            </a:r>
            <a:r>
              <a:rPr lang="en-GB" dirty="0" err="1"/>
              <a:t>methodParametersDescriptions</a:t>
            </a:r>
            <a:r>
              <a:rPr lang="en-GB" dirty="0"/>
              <a:t> = [];</a:t>
            </a:r>
          </a:p>
          <a:p>
            <a:endParaRPr lang="en-GB" dirty="0"/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operation.Parameters</a:t>
            </a:r>
            <a:r>
              <a:rPr lang="en-GB" dirty="0"/>
              <a:t> is { Count: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  <a:r>
              <a:rPr lang="en-GB" dirty="0" err="1"/>
              <a:t>operation.Parameters</a:t>
            </a:r>
            <a:r>
              <a:rPr lang="en-GB" dirty="0"/>
              <a:t>, </a:t>
            </a:r>
            <a:r>
              <a:rPr lang="en-GB" dirty="0" err="1"/>
              <a:t>context.Description</a:t>
            </a:r>
            <a:r>
              <a:rPr lang="en-GB" dirty="0"/>
              <a:t>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void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IList</a:t>
            </a:r>
            <a:r>
              <a:rPr lang="en-GB" dirty="0"/>
              <a:t>&lt;</a:t>
            </a:r>
            <a:r>
              <a:rPr lang="en-GB" dirty="0" err="1"/>
              <a:t>OpenApiParameter</a:t>
            </a:r>
            <a:r>
              <a:rPr lang="en-GB" dirty="0"/>
              <a:t>&gt; parameters,</a:t>
            </a:r>
          </a:p>
          <a:p>
            <a:r>
              <a:rPr lang="en-GB" dirty="0"/>
              <a:t>        </a:t>
            </a:r>
            <a:r>
              <a:rPr lang="en-GB" dirty="0" err="1"/>
              <a:t>ApiDescription</a:t>
            </a:r>
            <a:r>
              <a:rPr lang="en-GB" dirty="0"/>
              <a:t> </a:t>
            </a:r>
            <a:r>
              <a:rPr lang="en-GB" dirty="0" err="1"/>
              <a:t>apiDescription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descriptions =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if (descriptions is { Length: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((var argument, var description) in descriptions)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(description is not null)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parameter = </a:t>
            </a:r>
            <a:r>
              <a:rPr lang="en-GB" dirty="0" err="1"/>
              <a:t>parameters.FirstOrDefault</a:t>
            </a:r>
            <a:r>
              <a:rPr lang="en-GB" dirty="0"/>
              <a:t>((p) =&gt; </a:t>
            </a:r>
            <a:r>
              <a:rPr lang="en-GB" dirty="0" err="1"/>
              <a:t>p.Name</a:t>
            </a:r>
            <a:r>
              <a:rPr lang="en-GB" dirty="0"/>
              <a:t> == </a:t>
            </a:r>
            <a:r>
              <a:rPr lang="en-GB" dirty="0" err="1"/>
              <a:t>argument.Name</a:t>
            </a:r>
            <a:r>
              <a:rPr lang="en-GB" dirty="0"/>
              <a:t>);</a:t>
            </a:r>
          </a:p>
          <a:p>
            <a:r>
              <a:rPr lang="en-GB" dirty="0"/>
              <a:t>                    if (parameter is not null)</a:t>
            </a:r>
          </a:p>
          <a:p>
            <a:r>
              <a:rPr lang="en-GB" dirty="0"/>
              <a:t>                    {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parameter.Description</a:t>
            </a:r>
            <a:r>
              <a:rPr lang="en-GB" dirty="0"/>
              <a:t> ??= description;</a:t>
            </a:r>
          </a:p>
          <a:p>
            <a:r>
              <a:rPr lang="en-GB" dirty="0"/>
              <a:t>                    }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ParameterDescription</a:t>
            </a:r>
            <a:r>
              <a:rPr lang="en-GB" dirty="0"/>
              <a:t>[]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 description)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method = </a:t>
            </a:r>
            <a:r>
              <a:rPr lang="en-GB" dirty="0" err="1"/>
              <a:t>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if (method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[];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</a:t>
            </a:r>
            <a:r>
              <a:rPr lang="en-GB" dirty="0" err="1"/>
              <a:t>methodParametersDescriptions.GetOrAdd</a:t>
            </a:r>
            <a:r>
              <a:rPr lang="en-GB" dirty="0"/>
              <a:t>(method, static (p)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parameters = </a:t>
            </a:r>
            <a:r>
              <a:rPr lang="en-GB" dirty="0" err="1"/>
              <a:t>p.GetParameters</a:t>
            </a:r>
            <a:r>
              <a:rPr lang="en-GB" dirty="0"/>
              <a:t>();</a:t>
            </a:r>
          </a:p>
          <a:p>
            <a:r>
              <a:rPr lang="en-GB" dirty="0"/>
              <a:t>            var descriptions = new </a:t>
            </a:r>
            <a:r>
              <a:rPr lang="en-GB" dirty="0" err="1"/>
              <a:t>ParameterDescription</a:t>
            </a:r>
            <a:r>
              <a:rPr lang="en-GB" dirty="0"/>
              <a:t>[</a:t>
            </a:r>
            <a:r>
              <a:rPr lang="en-GB" dirty="0" err="1"/>
              <a:t>parameters.Length</a:t>
            </a:r>
            <a:r>
              <a:rPr lang="en-GB" dirty="0"/>
              <a:t>];</a:t>
            </a:r>
          </a:p>
          <a:p>
            <a:endParaRPr lang="en-GB" dirty="0"/>
          </a:p>
          <a:p>
            <a:r>
              <a:rPr lang="en-GB" dirty="0"/>
              <a:t>            for 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parameters.Length</a:t>
            </a:r>
            <a:r>
              <a:rPr lang="en-GB" dirty="0"/>
              <a:t>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var parameter = parameters[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r>
              <a:rPr lang="en-GB" dirty="0"/>
              <a:t>                var description = </a:t>
            </a:r>
            <a:r>
              <a:rPr lang="en-GB" dirty="0" err="1"/>
              <a:t>p.GetCustomAttributes</a:t>
            </a:r>
            <a:r>
              <a:rPr lang="en-GB" dirty="0"/>
              <a:t>&lt;</a:t>
            </a:r>
            <a:r>
              <a:rPr lang="en-GB" dirty="0" err="1"/>
              <a:t>DescriptionAttribute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()?.Description;</a:t>
            </a:r>
          </a:p>
          <a:p>
            <a:endParaRPr lang="en-GB" dirty="0"/>
          </a:p>
          <a:p>
            <a:r>
              <a:rPr lang="en-GB" dirty="0"/>
              <a:t>                descriptions[</a:t>
            </a:r>
            <a:r>
              <a:rPr lang="en-GB" dirty="0" err="1"/>
              <a:t>i</a:t>
            </a:r>
            <a:r>
              <a:rPr lang="en-GB" dirty="0"/>
              <a:t>] = new(parameter, description);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descriptions;</a:t>
            </a:r>
          </a:p>
          <a:p>
            <a:r>
              <a:rPr lang="en-GB" dirty="0"/>
              <a:t>        });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sealed record </a:t>
            </a:r>
            <a:r>
              <a:rPr lang="en-GB" dirty="0" err="1"/>
              <a:t>ParameterDescription</a:t>
            </a:r>
            <a:r>
              <a:rPr lang="en-GB" dirty="0"/>
              <a:t>(</a:t>
            </a:r>
            <a:r>
              <a:rPr lang="en-GB" dirty="0" err="1"/>
              <a:t>ParameterInfo</a:t>
            </a:r>
            <a:r>
              <a:rPr lang="en-GB" dirty="0"/>
              <a:t> Parameter, string? Description);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FE5633C-422A-ABDF-8DDD-C2B4A918CA1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05B6CD-EB43-A2A6-B916-BD98E3779B3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98B9168-0B7A-8D8E-67CE-B46899E5423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2D82A9-F268-20AD-5919-E5AFF86E1B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605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38BF3C-5B9B-ED80-A6F4-25826818C2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0FF686-1F2B-D6D4-9DED-3B58D4A12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16E04-DBDA-E18A-8717-A8691B5BF6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System.ComponentModel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Microsoft.AspNetCore.Mvc.ApiExplorer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AddParameterDescriptionsTransformer</a:t>
            </a:r>
            <a:r>
              <a:rPr lang="en-GB" dirty="0"/>
              <a:t> : </a:t>
            </a:r>
            <a:r>
              <a:rPr lang="en-GB" dirty="0" err="1"/>
              <a:t>IOpenApiOperationTransformer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, </a:t>
            </a:r>
            <a:r>
              <a:rPr lang="en-GB" dirty="0" err="1"/>
              <a:t>ParameterDescription</a:t>
            </a:r>
            <a:r>
              <a:rPr lang="en-GB" dirty="0"/>
              <a:t>[]&gt; _</a:t>
            </a:r>
            <a:r>
              <a:rPr lang="en-GB" dirty="0" err="1"/>
              <a:t>methodParametersDescriptions</a:t>
            </a:r>
            <a:r>
              <a:rPr lang="en-GB" dirty="0"/>
              <a:t> = [];</a:t>
            </a:r>
          </a:p>
          <a:p>
            <a:endParaRPr lang="en-GB" dirty="0"/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</a:t>
            </a:r>
            <a:r>
              <a:rPr lang="en-GB" dirty="0"/>
              <a:t> operation,</a:t>
            </a:r>
          </a:p>
          <a:p>
            <a:r>
              <a:rPr lang="en-GB" dirty="0"/>
              <a:t>        </a:t>
            </a:r>
            <a:r>
              <a:rPr lang="en-GB" dirty="0" err="1"/>
              <a:t>OpenApiOperationTransformerContext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operation.Parameters</a:t>
            </a:r>
            <a:r>
              <a:rPr lang="en-GB" dirty="0"/>
              <a:t> is { Count: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  <a:r>
              <a:rPr lang="en-GB" dirty="0" err="1"/>
              <a:t>operation.Parameters</a:t>
            </a:r>
            <a:r>
              <a:rPr lang="en-GB" dirty="0"/>
              <a:t>, </a:t>
            </a:r>
            <a:r>
              <a:rPr lang="en-GB" dirty="0" err="1"/>
              <a:t>context.Description</a:t>
            </a:r>
            <a:r>
              <a:rPr lang="en-GB" dirty="0"/>
              <a:t>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void </a:t>
            </a:r>
            <a:r>
              <a:rPr lang="en-GB" dirty="0" err="1"/>
              <a:t>TryAddParameterDescriptions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IList</a:t>
            </a:r>
            <a:r>
              <a:rPr lang="en-GB" dirty="0"/>
              <a:t>&lt;</a:t>
            </a:r>
            <a:r>
              <a:rPr lang="en-GB" dirty="0" err="1"/>
              <a:t>OpenApiParameter</a:t>
            </a:r>
            <a:r>
              <a:rPr lang="en-GB" dirty="0"/>
              <a:t>&gt; parameters,</a:t>
            </a:r>
          </a:p>
          <a:p>
            <a:r>
              <a:rPr lang="en-GB" dirty="0"/>
              <a:t>        </a:t>
            </a:r>
            <a:r>
              <a:rPr lang="en-GB" dirty="0" err="1"/>
              <a:t>ApiDescription</a:t>
            </a:r>
            <a:r>
              <a:rPr lang="en-GB" dirty="0"/>
              <a:t> </a:t>
            </a:r>
            <a:r>
              <a:rPr lang="en-GB" dirty="0" err="1"/>
              <a:t>apiDescription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descriptions =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if (descriptions is { Length: &gt; 0 })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((var argument, var description) in descriptions)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(description is not null)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parameter = </a:t>
            </a:r>
            <a:r>
              <a:rPr lang="en-GB" dirty="0" err="1"/>
              <a:t>parameters.FirstOrDefault</a:t>
            </a:r>
            <a:r>
              <a:rPr lang="en-GB" dirty="0"/>
              <a:t>((p) =&gt; </a:t>
            </a:r>
            <a:r>
              <a:rPr lang="en-GB" dirty="0" err="1"/>
              <a:t>p.Name</a:t>
            </a:r>
            <a:r>
              <a:rPr lang="en-GB" dirty="0"/>
              <a:t> == </a:t>
            </a:r>
            <a:r>
              <a:rPr lang="en-GB" dirty="0" err="1"/>
              <a:t>argument.Name</a:t>
            </a:r>
            <a:r>
              <a:rPr lang="en-GB" dirty="0"/>
              <a:t>);</a:t>
            </a:r>
          </a:p>
          <a:p>
            <a:r>
              <a:rPr lang="en-GB" dirty="0"/>
              <a:t>                    if (parameter is not null)</a:t>
            </a:r>
          </a:p>
          <a:p>
            <a:r>
              <a:rPr lang="en-GB" dirty="0"/>
              <a:t>                    {</a:t>
            </a:r>
          </a:p>
          <a:p>
            <a:r>
              <a:rPr lang="en-GB" dirty="0"/>
              <a:t>                        </a:t>
            </a:r>
            <a:r>
              <a:rPr lang="en-GB" dirty="0" err="1"/>
              <a:t>parameter.Description</a:t>
            </a:r>
            <a:r>
              <a:rPr lang="en-GB" dirty="0"/>
              <a:t> ??= description;</a:t>
            </a:r>
          </a:p>
          <a:p>
            <a:r>
              <a:rPr lang="en-GB" dirty="0"/>
              <a:t>                    }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ParameterDescription</a:t>
            </a:r>
            <a:r>
              <a:rPr lang="en-GB" dirty="0"/>
              <a:t>[] </a:t>
            </a:r>
            <a:r>
              <a:rPr lang="en-GB" dirty="0" err="1"/>
              <a:t>GetMethodParameterDescriptions</a:t>
            </a:r>
            <a:r>
              <a:rPr lang="en-GB" dirty="0"/>
              <a:t>(</a:t>
            </a:r>
            <a:r>
              <a:rPr lang="en-GB" dirty="0" err="1"/>
              <a:t>ApiDescription</a:t>
            </a:r>
            <a:r>
              <a:rPr lang="en-GB" dirty="0"/>
              <a:t> description)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var method = </a:t>
            </a:r>
            <a:r>
              <a:rPr lang="en-GB" dirty="0" err="1"/>
              <a:t>description.ActionDescriptor.EndpointMetadata.OfType</a:t>
            </a:r>
            <a:r>
              <a:rPr lang="en-GB" dirty="0"/>
              <a:t>&lt;</a:t>
            </a:r>
            <a:r>
              <a:rPr lang="en-GB" dirty="0" err="1"/>
              <a:t>MethodInfo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if (method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[];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</a:t>
            </a:r>
            <a:r>
              <a:rPr lang="en-GB" dirty="0" err="1"/>
              <a:t>methodParametersDescriptions.GetOrAdd</a:t>
            </a:r>
            <a:r>
              <a:rPr lang="en-GB" dirty="0"/>
              <a:t>(method, static (p)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parameters = </a:t>
            </a:r>
            <a:r>
              <a:rPr lang="en-GB" dirty="0" err="1"/>
              <a:t>p.GetParameters</a:t>
            </a:r>
            <a:r>
              <a:rPr lang="en-GB" dirty="0"/>
              <a:t>();</a:t>
            </a:r>
          </a:p>
          <a:p>
            <a:r>
              <a:rPr lang="en-GB" dirty="0"/>
              <a:t>            var descriptions = new </a:t>
            </a:r>
            <a:r>
              <a:rPr lang="en-GB" dirty="0" err="1"/>
              <a:t>ParameterDescription</a:t>
            </a:r>
            <a:r>
              <a:rPr lang="en-GB" dirty="0"/>
              <a:t>[</a:t>
            </a:r>
            <a:r>
              <a:rPr lang="en-GB" dirty="0" err="1"/>
              <a:t>parameters.Length</a:t>
            </a:r>
            <a:r>
              <a:rPr lang="en-GB" dirty="0"/>
              <a:t>];</a:t>
            </a:r>
          </a:p>
          <a:p>
            <a:endParaRPr lang="en-GB" dirty="0"/>
          </a:p>
          <a:p>
            <a:r>
              <a:rPr lang="en-GB" dirty="0"/>
              <a:t>            for (int </a:t>
            </a:r>
            <a:r>
              <a:rPr lang="en-GB" dirty="0" err="1"/>
              <a:t>i</a:t>
            </a:r>
            <a:r>
              <a:rPr lang="en-GB" dirty="0"/>
              <a:t> = 0; </a:t>
            </a:r>
            <a:r>
              <a:rPr lang="en-GB" dirty="0" err="1"/>
              <a:t>i</a:t>
            </a:r>
            <a:r>
              <a:rPr lang="en-GB" dirty="0"/>
              <a:t> &lt; </a:t>
            </a:r>
            <a:r>
              <a:rPr lang="en-GB" dirty="0" err="1"/>
              <a:t>parameters.Length</a:t>
            </a:r>
            <a:r>
              <a:rPr lang="en-GB" dirty="0"/>
              <a:t>; </a:t>
            </a:r>
            <a:r>
              <a:rPr lang="en-GB" dirty="0" err="1"/>
              <a:t>i</a:t>
            </a:r>
            <a:r>
              <a:rPr lang="en-GB" dirty="0"/>
              <a:t>++)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var parameter = parameters[</a:t>
            </a:r>
            <a:r>
              <a:rPr lang="en-GB" dirty="0" err="1"/>
              <a:t>i</a:t>
            </a:r>
            <a:r>
              <a:rPr lang="en-GB" dirty="0"/>
              <a:t>];</a:t>
            </a:r>
          </a:p>
          <a:p>
            <a:r>
              <a:rPr lang="en-GB" dirty="0"/>
              <a:t>                var description = </a:t>
            </a:r>
            <a:r>
              <a:rPr lang="en-GB" dirty="0" err="1"/>
              <a:t>p.GetCustomAttributes</a:t>
            </a:r>
            <a:r>
              <a:rPr lang="en-GB" dirty="0"/>
              <a:t>&lt;</a:t>
            </a:r>
            <a:r>
              <a:rPr lang="en-GB" dirty="0" err="1"/>
              <a:t>DescriptionAttribute</a:t>
            </a:r>
            <a:r>
              <a:rPr lang="en-GB" dirty="0"/>
              <a:t>&gt;().</a:t>
            </a:r>
            <a:r>
              <a:rPr lang="en-GB" dirty="0" err="1"/>
              <a:t>FirstOrDefault</a:t>
            </a:r>
            <a:r>
              <a:rPr lang="en-GB" dirty="0"/>
              <a:t>()?.Description;</a:t>
            </a:r>
          </a:p>
          <a:p>
            <a:endParaRPr lang="en-GB" dirty="0"/>
          </a:p>
          <a:p>
            <a:r>
              <a:rPr lang="en-GB" dirty="0"/>
              <a:t>                descriptions[</a:t>
            </a:r>
            <a:r>
              <a:rPr lang="en-GB" dirty="0" err="1"/>
              <a:t>i</a:t>
            </a:r>
            <a:r>
              <a:rPr lang="en-GB" dirty="0"/>
              <a:t>] = new(parameter, description);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descriptions;</a:t>
            </a:r>
          </a:p>
          <a:p>
            <a:r>
              <a:rPr lang="en-GB" dirty="0"/>
              <a:t>        });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sealed record </a:t>
            </a:r>
            <a:r>
              <a:rPr lang="en-GB" dirty="0" err="1"/>
              <a:t>ParameterDescription</a:t>
            </a:r>
            <a:r>
              <a:rPr lang="en-GB" dirty="0"/>
              <a:t>(</a:t>
            </a:r>
            <a:r>
              <a:rPr lang="en-GB" dirty="0" err="1"/>
              <a:t>ParameterInfo</a:t>
            </a:r>
            <a:r>
              <a:rPr lang="en-GB" dirty="0"/>
              <a:t> Parameter, string? Description);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2291B21-1731-71D6-1DCA-E2AD2F52CE7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E5563-9CA2-902F-D2EF-0B232CFF9C2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79D7580-C94F-1B1B-171A-7A30B8B8CD9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EDB491-3EC3-BBE2-27C9-C133823C14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8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B3DDD-85C4-B3B9-65D4-3910D41192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D61CE1-D629-8292-E280-5B759BF73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1366F3-339A-09B6-B953-1F5B5544E9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3786922-1DE5-3538-0CE3-9FA34C6D017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87DA4-C5BF-5A0F-8EEF-5B589B4FF5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93F6514-5516-C9B8-9158-4BE51707424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99A58-AAB8-A363-5326-CB07358B01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8092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5D789-48F3-D0CA-9372-C54F34C48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521A98-3ED3-B582-2E2B-315A47E896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18C5F8-C56D-B4AC-7517-5B4702358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763069C-A069-0D1B-CD64-3A43DEC58E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6EA6A-11BA-D46A-0F46-17EA0E1D4B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362BD69-4A18-6EA8-4647-2763235FF7C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07ECE5-0ABE-F3C0-1ACD-138A76C1B0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758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DDEC1-C00A-374C-EDCD-04728DECE5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E1E116-4843-F544-345B-B7D07CACBA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BFE77-7234-CEA1-B933-D03CA55C9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1344150-1016-EF93-52B6-9A37B1DB4E5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38C2B7-06D1-A80F-C69F-345F4ECE128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546F294-0EB6-2EF1-6FE8-2B9B463CB71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3EA109-7696-BA3F-0DB0-522FFC1A90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767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3525-B93D-1456-E96D-A9F9463A58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913095-ECC3-9A72-9787-5152D92018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AD7A89-F60C-E6CE-A224-13FF90DD32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System.Collections.Concurrent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System.Reflection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System.Xml.XPath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AddXmlDocumentationTransformer</a:t>
            </a:r>
            <a:r>
              <a:rPr lang="en-GB" dirty="0"/>
              <a:t>(Assembly assembly) : </a:t>
            </a:r>
            <a:r>
              <a:rPr lang="en-GB" dirty="0" err="1"/>
              <a:t>IOpenApiSchemaTransformer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Assembly _assembly = assembly;</a:t>
            </a:r>
          </a:p>
          <a:p>
            <a:r>
              <a:rPr lang="en-GB" dirty="0"/>
              <a:t>    private </a:t>
            </a:r>
            <a:r>
              <a:rPr lang="en-GB" dirty="0" err="1"/>
              <a:t>readonly</a:t>
            </a:r>
            <a:r>
              <a:rPr lang="en-GB" dirty="0"/>
              <a:t> </a:t>
            </a:r>
            <a:r>
              <a:rPr lang="en-GB" dirty="0" err="1"/>
              <a:t>ConcurrentDictionary</a:t>
            </a:r>
            <a:r>
              <a:rPr lang="en-GB" dirty="0"/>
              <a:t>&lt;string, string?&gt; _descriptions = [];</a:t>
            </a:r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? _navigator;</a:t>
            </a:r>
          </a:p>
          <a:p>
            <a:endParaRPr lang="en-GB" dirty="0"/>
          </a:p>
          <a:p>
            <a:r>
              <a:rPr lang="en-GB" dirty="0"/>
              <a:t>    /// &lt;</a:t>
            </a:r>
            <a:r>
              <a:rPr lang="en-GB" dirty="0" err="1"/>
              <a:t>inheritdoc</a:t>
            </a:r>
            <a:r>
              <a:rPr lang="en-GB" dirty="0"/>
              <a:t>/&gt;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</a:t>
            </a:r>
            <a:r>
              <a:rPr lang="en-GB" dirty="0"/>
              <a:t> schema,</a:t>
            </a:r>
          </a:p>
          <a:p>
            <a:r>
              <a:rPr lang="en-GB" dirty="0"/>
              <a:t>        </a:t>
            </a:r>
            <a:r>
              <a:rPr lang="en-GB" dirty="0" err="1"/>
              <a:t>OpenApiSchemaTransformerContext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schema.Description</a:t>
            </a:r>
            <a:r>
              <a:rPr lang="en-GB" dirty="0"/>
              <a:t> is null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context.JsonTypeInfo</a:t>
            </a:r>
            <a:r>
              <a:rPr lang="en-GB" dirty="0"/>
              <a:t>, </a:t>
            </a:r>
            <a:r>
              <a:rPr lang="en-GB" dirty="0" err="1"/>
              <a:t>context.JsonPropertyInfo</a:t>
            </a:r>
            <a:r>
              <a:rPr lang="en-GB" dirty="0"/>
              <a:t>) is { Length: &gt; 0 } </a:t>
            </a:r>
            <a:r>
              <a:rPr lang="en-GB" dirty="0" err="1"/>
              <a:t>memberName</a:t>
            </a:r>
            <a:r>
              <a:rPr lang="en-GB" dirty="0"/>
              <a:t>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GetDescription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) is { Length: &gt; 0 } description)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schema.Description</a:t>
            </a:r>
            <a:r>
              <a:rPr lang="en-GB" dirty="0"/>
              <a:t> =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GetDescription</a:t>
            </a:r>
            <a:r>
              <a:rPr lang="en-GB" dirty="0"/>
              <a:t>(string </a:t>
            </a:r>
            <a:r>
              <a:rPr lang="en-GB" dirty="0" err="1"/>
              <a:t>memberName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</a:t>
            </a:r>
            <a:r>
              <a:rPr lang="en-GB" dirty="0" err="1"/>
              <a:t>descriptions.TryGetValue</a:t>
            </a:r>
            <a:r>
              <a:rPr lang="en-GB" dirty="0"/>
              <a:t>(</a:t>
            </a:r>
            <a:r>
              <a:rPr lang="en-GB" dirty="0" err="1"/>
              <a:t>memberName</a:t>
            </a:r>
            <a:r>
              <a:rPr lang="en-GB" dirty="0"/>
              <a:t>, out var description))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description;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navigator = 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var node = </a:t>
            </a:r>
            <a:r>
              <a:rPr lang="en-GB" dirty="0" err="1"/>
              <a:t>navigator.SelectSingleNode</a:t>
            </a:r>
            <a:r>
              <a:rPr lang="en-GB" dirty="0"/>
              <a:t>($"/doc/members/member[@name='{memberName}']/summary");</a:t>
            </a:r>
          </a:p>
          <a:p>
            <a:endParaRPr lang="en-GB" dirty="0"/>
          </a:p>
          <a:p>
            <a:r>
              <a:rPr lang="en-GB" dirty="0"/>
              <a:t>        if (node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description = </a:t>
            </a:r>
            <a:r>
              <a:rPr lang="en-GB" dirty="0" err="1"/>
              <a:t>node.Value.Trim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_descriptions[</a:t>
            </a:r>
            <a:r>
              <a:rPr lang="en-GB" dirty="0" err="1"/>
              <a:t>memberName</a:t>
            </a:r>
            <a:r>
              <a:rPr lang="en-GB" dirty="0"/>
              <a:t>] = description;</a:t>
            </a:r>
          </a:p>
          <a:p>
            <a:endParaRPr lang="en-GB" dirty="0"/>
          </a:p>
          <a:p>
            <a:r>
              <a:rPr lang="en-GB" dirty="0"/>
              <a:t>        return description;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GetMemberName</a:t>
            </a:r>
            <a:r>
              <a:rPr lang="en-GB" dirty="0"/>
              <a:t>(</a:t>
            </a:r>
            <a:r>
              <a:rPr lang="en-GB" dirty="0" err="1"/>
              <a:t>JsonTypeInfo</a:t>
            </a:r>
            <a:r>
              <a:rPr lang="en-GB" dirty="0"/>
              <a:t> </a:t>
            </a:r>
            <a:r>
              <a:rPr lang="en-GB" dirty="0" err="1"/>
              <a:t>typeInfo</a:t>
            </a:r>
            <a:r>
              <a:rPr lang="en-GB" dirty="0"/>
              <a:t>, </a:t>
            </a:r>
            <a:r>
              <a:rPr lang="en-GB" dirty="0" err="1"/>
              <a:t>JsonPropertyInfo</a:t>
            </a:r>
            <a:r>
              <a:rPr lang="en-GB" dirty="0"/>
              <a:t>? </a:t>
            </a:r>
            <a:r>
              <a:rPr lang="en-GB" dirty="0" err="1"/>
              <a:t>propertyInfo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typeInfo.Type.Assembly</a:t>
            </a:r>
            <a:r>
              <a:rPr lang="en-GB" dirty="0"/>
              <a:t> != _assembly &amp;&amp;</a:t>
            </a:r>
          </a:p>
          <a:p>
            <a:r>
              <a:rPr lang="en-GB" dirty="0"/>
              <a:t>            </a:t>
            </a:r>
            <a:r>
              <a:rPr lang="en-GB" dirty="0" err="1"/>
              <a:t>propertyInfo</a:t>
            </a:r>
            <a:r>
              <a:rPr lang="en-GB" dirty="0"/>
              <a:t>?.</a:t>
            </a:r>
            <a:r>
              <a:rPr lang="en-GB" dirty="0" err="1"/>
              <a:t>DeclaringType.Assembly</a:t>
            </a:r>
            <a:r>
              <a:rPr lang="en-GB" dirty="0"/>
              <a:t> != _assembly)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 if (</a:t>
            </a:r>
            <a:r>
              <a:rPr lang="en-GB" dirty="0" err="1"/>
              <a:t>propertyInfo</a:t>
            </a:r>
            <a:r>
              <a:rPr lang="en-GB" dirty="0"/>
              <a:t> is not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typeName</a:t>
            </a:r>
            <a:r>
              <a:rPr lang="en-GB" dirty="0"/>
              <a:t> = </a:t>
            </a:r>
            <a:r>
              <a:rPr lang="en-GB" dirty="0" err="1"/>
              <a:t>propertyInfo.DeclaringType.FullName</a:t>
            </a:r>
            <a:r>
              <a:rPr lang="en-GB" dirty="0"/>
              <a:t>;</a:t>
            </a:r>
          </a:p>
          <a:p>
            <a:r>
              <a:rPr lang="en-GB" dirty="0"/>
              <a:t>            var </a:t>
            </a:r>
            <a:r>
              <a:rPr lang="en-GB" dirty="0" err="1"/>
              <a:t>memberName</a:t>
            </a:r>
            <a:r>
              <a:rPr lang="en-GB" dirty="0"/>
              <a:t> =</a:t>
            </a:r>
          </a:p>
          <a:p>
            <a:r>
              <a:rPr lang="en-GB" dirty="0"/>
              <a:t>               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MemberInfo</a:t>
            </a:r>
            <a:r>
              <a:rPr lang="en-GB" dirty="0"/>
              <a:t> member ?</a:t>
            </a:r>
          </a:p>
          <a:p>
            <a:r>
              <a:rPr lang="en-GB" dirty="0"/>
              <a:t>                </a:t>
            </a:r>
            <a:r>
              <a:rPr lang="en-GB" dirty="0" err="1"/>
              <a:t>member.Name</a:t>
            </a:r>
            <a:r>
              <a:rPr lang="en-GB" dirty="0"/>
              <a:t> :</a:t>
            </a:r>
          </a:p>
          <a:p>
            <a:r>
              <a:rPr lang="en-GB" dirty="0"/>
              <a:t>                $"{</a:t>
            </a:r>
            <a:r>
              <a:rPr lang="en-GB" dirty="0" err="1"/>
              <a:t>char.ToUpperInvariant</a:t>
            </a:r>
            <a:r>
              <a:rPr lang="en-GB" dirty="0"/>
              <a:t>(</a:t>
            </a:r>
            <a:r>
              <a:rPr lang="en-GB" dirty="0" err="1"/>
              <a:t>propertyInfo.Name</a:t>
            </a:r>
            <a:r>
              <a:rPr lang="en-GB" dirty="0"/>
              <a:t>[0])}{</a:t>
            </a:r>
            <a:r>
              <a:rPr lang="en-GB" dirty="0" err="1"/>
              <a:t>propertyInfo.Name</a:t>
            </a:r>
            <a:r>
              <a:rPr lang="en-GB" dirty="0"/>
              <a:t>[1..]}";</a:t>
            </a:r>
          </a:p>
          <a:p>
            <a:endParaRPr lang="en-GB" dirty="0"/>
          </a:p>
          <a:p>
            <a:r>
              <a:rPr lang="en-GB" dirty="0"/>
              <a:t>            var </a:t>
            </a:r>
            <a:r>
              <a:rPr lang="en-GB" dirty="0" err="1"/>
              <a:t>memberType</a:t>
            </a:r>
            <a:r>
              <a:rPr lang="en-GB" dirty="0"/>
              <a:t> = </a:t>
            </a:r>
            <a:r>
              <a:rPr lang="en-GB" dirty="0" err="1"/>
              <a:t>propertyInfo.AttributeProvider</a:t>
            </a:r>
            <a:r>
              <a:rPr lang="en-GB" dirty="0"/>
              <a:t> is </a:t>
            </a:r>
            <a:r>
              <a:rPr lang="en-GB" dirty="0" err="1"/>
              <a:t>PropertyInfo</a:t>
            </a:r>
            <a:r>
              <a:rPr lang="en-GB" dirty="0"/>
              <a:t> ? "P" : "F";</a:t>
            </a:r>
          </a:p>
          <a:p>
            <a:endParaRPr lang="en-GB" dirty="0"/>
          </a:p>
          <a:p>
            <a:r>
              <a:rPr lang="en-GB" dirty="0"/>
              <a:t>            return $"{</a:t>
            </a:r>
            <a:r>
              <a:rPr lang="en-GB" dirty="0" err="1"/>
              <a:t>memberType</a:t>
            </a:r>
            <a:r>
              <a:rPr lang="en-GB" dirty="0"/>
              <a:t>}:{</a:t>
            </a:r>
            <a:r>
              <a:rPr lang="en-GB" dirty="0" err="1"/>
              <a:t>typeName</a:t>
            </a:r>
            <a:r>
              <a:rPr lang="en-GB" dirty="0"/>
              <a:t>}{</a:t>
            </a:r>
            <a:r>
              <a:rPr lang="en-GB" dirty="0" err="1"/>
              <a:t>Type.Delimiter</a:t>
            </a:r>
            <a:r>
              <a:rPr lang="en-GB" dirty="0"/>
              <a:t>}{</a:t>
            </a:r>
            <a:r>
              <a:rPr lang="en-GB" dirty="0" err="1"/>
              <a:t>memberName</a:t>
            </a:r>
            <a:r>
              <a:rPr lang="en-GB" dirty="0"/>
              <a:t>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    else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$"T:{typeInfo.Type.FullName}";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</a:t>
            </a:r>
            <a:r>
              <a:rPr lang="en-GB" dirty="0" err="1"/>
              <a:t>XPathNavigator</a:t>
            </a:r>
            <a:r>
              <a:rPr lang="en-GB" dirty="0"/>
              <a:t> </a:t>
            </a:r>
            <a:r>
              <a:rPr lang="en-GB" dirty="0" err="1"/>
              <a:t>CreateNavigator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(_navigator is null)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path = </a:t>
            </a:r>
            <a:r>
              <a:rPr lang="en-GB" dirty="0" err="1"/>
              <a:t>Path.Combine</a:t>
            </a:r>
            <a:r>
              <a:rPr lang="en-GB" dirty="0"/>
              <a:t>(</a:t>
            </a:r>
            <a:r>
              <a:rPr lang="en-GB" dirty="0" err="1"/>
              <a:t>AppContext.BaseDirectory</a:t>
            </a:r>
            <a:r>
              <a:rPr lang="en-GB" dirty="0"/>
              <a:t>, $"{_</a:t>
            </a:r>
            <a:r>
              <a:rPr lang="en-GB" dirty="0" err="1"/>
              <a:t>assembly.GetName</a:t>
            </a:r>
            <a:r>
              <a:rPr lang="en-GB" dirty="0"/>
              <a:t>().Name}.xml");</a:t>
            </a:r>
          </a:p>
          <a:p>
            <a:r>
              <a:rPr lang="en-GB" dirty="0"/>
              <a:t>            using var reader = </a:t>
            </a:r>
            <a:r>
              <a:rPr lang="en-GB" dirty="0" err="1"/>
              <a:t>XmlReader.Create</a:t>
            </a:r>
            <a:r>
              <a:rPr lang="en-GB" dirty="0"/>
              <a:t>(path);</a:t>
            </a:r>
          </a:p>
          <a:p>
            <a:r>
              <a:rPr lang="en-GB" dirty="0"/>
              <a:t>            _navigator = new </a:t>
            </a:r>
            <a:r>
              <a:rPr lang="en-GB" dirty="0" err="1"/>
              <a:t>XPathDocument</a:t>
            </a:r>
            <a:r>
              <a:rPr lang="en-GB" dirty="0"/>
              <a:t>(reader).</a:t>
            </a:r>
            <a:r>
              <a:rPr lang="en-GB" dirty="0" err="1"/>
              <a:t>CreateNavigator</a:t>
            </a:r>
            <a:r>
              <a:rPr lang="en-GB" dirty="0"/>
              <a:t>();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_navigator;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7FB94B6-2D24-42EC-0233-7B214A9C75B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572A4-7AA8-DDEC-2833-B3E3C7A7EA3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ADC0234-4930-5EAC-734E-F137730E033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D473D7-BDF6-ACA3-9317-E8A8E1659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1589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292A-FD3B-D8EE-6EC7-FDD762649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CD2339-0A54-7271-FBAB-7AA2F15907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CF6DA0-A9E4-D4FC-E46E-79E4A1F7C6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extensionsOptions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IHttpContextAccessor</a:t>
            </a:r>
            <a:r>
              <a:rPr lang="en-GB" dirty="0"/>
              <a:t>? accessor,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&gt;? </a:t>
            </a:r>
            <a:r>
              <a:rPr lang="en-GB" dirty="0" err="1"/>
              <a:t>forwardedHeadersOptions</a:t>
            </a:r>
            <a:r>
              <a:rPr lang="en-GB" dirty="0"/>
              <a:t>) : </a:t>
            </a:r>
            <a:r>
              <a:rPr lang="en-GB" dirty="0" err="1"/>
              <a:t>IOpenApiDocumentTransformer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</a:t>
            </a:r>
            <a:r>
              <a:rPr lang="en-GB" dirty="0"/>
              <a:t> document,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GetServerUrl</a:t>
            </a:r>
            <a:r>
              <a:rPr lang="en-GB" dirty="0"/>
              <a:t>() is { } </a:t>
            </a:r>
            <a:r>
              <a:rPr lang="en-GB" dirty="0" err="1"/>
              <a:t>url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document.Servers</a:t>
            </a:r>
            <a:r>
              <a:rPr lang="en-GB" dirty="0"/>
              <a:t> = [new() { </a:t>
            </a:r>
            <a:r>
              <a:rPr lang="en-GB" dirty="0" err="1"/>
              <a:t>Url</a:t>
            </a:r>
            <a:r>
              <a:rPr lang="en-GB" dirty="0"/>
              <a:t> = </a:t>
            </a:r>
            <a:r>
              <a:rPr lang="en-GB" dirty="0" err="1"/>
              <a:t>url</a:t>
            </a:r>
            <a:r>
              <a:rPr lang="en-GB" dirty="0"/>
              <a:t> }];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GetServerUrl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(!</a:t>
            </a:r>
            <a:r>
              <a:rPr lang="en-GB" dirty="0" err="1"/>
              <a:t>extensionsOptions.Value.AddServerUrls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(accessor?.</a:t>
            </a:r>
            <a:r>
              <a:rPr lang="en-GB" dirty="0" err="1"/>
              <a:t>HttpContext</a:t>
            </a:r>
            <a:r>
              <a:rPr lang="en-GB" dirty="0"/>
              <a:t>?.Request is not { } request)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</a:t>
            </a:r>
            <a:r>
              <a:rPr lang="en-GB" dirty="0" err="1"/>
              <a:t>extensionsOptions.Value.DefaultServerUrl</a:t>
            </a:r>
            <a:r>
              <a:rPr lang="en-GB" dirty="0"/>
              <a:t>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</a:t>
            </a:r>
            <a:r>
              <a:rPr lang="en-GB" dirty="0" err="1"/>
              <a:t>forwardedHeadersOptions</a:t>
            </a:r>
            <a:r>
              <a:rPr lang="en-GB" dirty="0"/>
              <a:t>?.Value is not { } options)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scheme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options.ForwardedProtoHeaderName</a:t>
            </a:r>
            <a:r>
              <a:rPr lang="en-GB" dirty="0"/>
              <a:t>) ?? </a:t>
            </a:r>
            <a:r>
              <a:rPr lang="en-GB" dirty="0" err="1"/>
              <a:t>request.Scheme</a:t>
            </a:r>
            <a:r>
              <a:rPr lang="en-GB" dirty="0"/>
              <a:t>;</a:t>
            </a:r>
          </a:p>
          <a:p>
            <a:r>
              <a:rPr lang="en-GB" dirty="0"/>
              <a:t>        var host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options.ForwardedHostHeaderName</a:t>
            </a:r>
            <a:r>
              <a:rPr lang="en-GB" dirty="0"/>
              <a:t>) ?? </a:t>
            </a:r>
            <a:r>
              <a:rPr lang="en-GB" dirty="0" err="1"/>
              <a:t>request.Host.ToString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return new Uri($"{scheme}://{host}").</a:t>
            </a:r>
            <a:r>
              <a:rPr lang="en-GB" dirty="0" err="1"/>
              <a:t>ToString</a:t>
            </a:r>
            <a:r>
              <a:rPr lang="en-GB" dirty="0"/>
              <a:t>().</a:t>
            </a:r>
            <a:r>
              <a:rPr lang="en-GB" dirty="0" err="1"/>
              <a:t>TrimEnd</a:t>
            </a:r>
            <a:r>
              <a:rPr lang="en-GB" dirty="0"/>
              <a:t>('/');</a:t>
            </a:r>
          </a:p>
          <a:p>
            <a:endParaRPr lang="en-GB" dirty="0"/>
          </a:p>
          <a:p>
            <a:r>
              <a:rPr lang="en-GB" dirty="0"/>
              <a:t>        string? </a:t>
            </a:r>
            <a:r>
              <a:rPr lang="en-GB" dirty="0" err="1"/>
              <a:t>TryGetFirstHeader</a:t>
            </a:r>
            <a:r>
              <a:rPr lang="en-GB" dirty="0"/>
              <a:t>(string name)</a:t>
            </a:r>
          </a:p>
          <a:p>
            <a:r>
              <a:rPr lang="en-GB" dirty="0"/>
              <a:t>            =&gt; </a:t>
            </a:r>
            <a:r>
              <a:rPr lang="en-GB" dirty="0" err="1"/>
              <a:t>request.Headers.TryGetValue</a:t>
            </a:r>
            <a:r>
              <a:rPr lang="en-GB" dirty="0"/>
              <a:t>(name, out var values) ? </a:t>
            </a:r>
            <a:r>
              <a:rPr lang="en-GB" dirty="0" err="1"/>
              <a:t>values.FirstOrDefault</a:t>
            </a:r>
            <a:r>
              <a:rPr lang="en-GB" dirty="0"/>
              <a:t>() : null;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5E901CE-09B7-68E4-8D93-D748186E3BC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982B6-CA64-F1C8-1B53-B726CBA700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829183C-4070-1FFF-D75D-FC46ADD0EEA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FB22CB-0CDA-5958-1BAE-EBC11B4C75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2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74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8ACA6-16B9-E775-CBCE-FF27D4473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D7126-2F9D-9A2C-10D4-5B292D57B7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1AEEE9-E8E7-0858-46D9-745D825DA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Microsoft.OpenApi.Models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internal sealed class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extensionsOptions</a:t>
            </a:r>
            <a:r>
              <a:rPr lang="en-GB" dirty="0"/>
              <a:t>,</a:t>
            </a:r>
          </a:p>
          <a:p>
            <a:r>
              <a:rPr lang="en-GB" dirty="0"/>
              <a:t>    </a:t>
            </a:r>
            <a:r>
              <a:rPr lang="en-GB" dirty="0" err="1"/>
              <a:t>IHttpContextAccessor</a:t>
            </a:r>
            <a:r>
              <a:rPr lang="en-GB" dirty="0"/>
              <a:t>? accessor,</a:t>
            </a:r>
          </a:p>
          <a:p>
            <a:r>
              <a:rPr lang="en-GB" dirty="0"/>
              <a:t>   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&gt;? </a:t>
            </a:r>
            <a:r>
              <a:rPr lang="en-GB" dirty="0" err="1"/>
              <a:t>forwardedHeadersOptions</a:t>
            </a:r>
            <a:r>
              <a:rPr lang="en-GB" dirty="0"/>
              <a:t>) : </a:t>
            </a:r>
            <a:r>
              <a:rPr lang="en-GB" dirty="0" err="1"/>
              <a:t>IOpenApiDocumentTransformer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Task </a:t>
            </a:r>
            <a:r>
              <a:rPr lang="en-GB" dirty="0" err="1"/>
              <a:t>TransformAsync</a:t>
            </a:r>
            <a:r>
              <a:rPr lang="en-GB" dirty="0"/>
              <a:t>(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</a:t>
            </a:r>
            <a:r>
              <a:rPr lang="en-GB" dirty="0"/>
              <a:t> document,</a:t>
            </a:r>
          </a:p>
          <a:p>
            <a:r>
              <a:rPr lang="en-GB" dirty="0"/>
              <a:t>        </a:t>
            </a:r>
            <a:r>
              <a:rPr lang="en-GB" dirty="0" err="1"/>
              <a:t>OpenApiDocumentTransformerContext</a:t>
            </a:r>
            <a:r>
              <a:rPr lang="en-GB" dirty="0"/>
              <a:t> context,</a:t>
            </a:r>
          </a:p>
          <a:p>
            <a:r>
              <a:rPr lang="en-GB" dirty="0"/>
              <a:t>        </a:t>
            </a:r>
            <a:r>
              <a:rPr lang="en-GB" dirty="0" err="1"/>
              <a:t>CancellationToken</a:t>
            </a:r>
            <a:r>
              <a:rPr lang="en-GB" dirty="0"/>
              <a:t> </a:t>
            </a:r>
            <a:r>
              <a:rPr lang="en-GB" dirty="0" err="1"/>
              <a:t>cancellationToken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</a:t>
            </a:r>
            <a:r>
              <a:rPr lang="en-GB" dirty="0" err="1"/>
              <a:t>GetServerUrl</a:t>
            </a:r>
            <a:r>
              <a:rPr lang="en-GB" dirty="0"/>
              <a:t>() is { } </a:t>
            </a:r>
            <a:r>
              <a:rPr lang="en-GB" dirty="0" err="1"/>
              <a:t>url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</a:t>
            </a:r>
            <a:r>
              <a:rPr lang="en-GB" dirty="0" err="1"/>
              <a:t>document.Servers</a:t>
            </a:r>
            <a:r>
              <a:rPr lang="en-GB" dirty="0"/>
              <a:t> = [new() { </a:t>
            </a:r>
            <a:r>
              <a:rPr lang="en-GB" dirty="0" err="1"/>
              <a:t>Url</a:t>
            </a:r>
            <a:r>
              <a:rPr lang="en-GB" dirty="0"/>
              <a:t> = </a:t>
            </a:r>
            <a:r>
              <a:rPr lang="en-GB" dirty="0" err="1"/>
              <a:t>url</a:t>
            </a:r>
            <a:r>
              <a:rPr lang="en-GB" dirty="0"/>
              <a:t> }];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return </a:t>
            </a:r>
            <a:r>
              <a:rPr lang="en-GB" dirty="0" err="1"/>
              <a:t>Task.CompletedTask</a:t>
            </a:r>
            <a:r>
              <a:rPr lang="en-GB" dirty="0"/>
              <a:t>;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private string? </a:t>
            </a:r>
            <a:r>
              <a:rPr lang="en-GB" dirty="0" err="1"/>
              <a:t>GetServerUrl</a:t>
            </a:r>
            <a:r>
              <a:rPr lang="en-GB" dirty="0"/>
              <a:t>()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if (!</a:t>
            </a:r>
            <a:r>
              <a:rPr lang="en-GB" dirty="0" err="1"/>
              <a:t>extensionsOptions.Value.AddServerUrls</a:t>
            </a:r>
            <a:r>
              <a:rPr lang="en-GB" dirty="0"/>
              <a:t>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(accessor?.</a:t>
            </a:r>
            <a:r>
              <a:rPr lang="en-GB" dirty="0" err="1"/>
              <a:t>HttpContext</a:t>
            </a:r>
            <a:r>
              <a:rPr lang="en-GB" dirty="0"/>
              <a:t>?.Request is not { } request)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</a:t>
            </a:r>
            <a:r>
              <a:rPr lang="en-GB" dirty="0" err="1"/>
              <a:t>extensionsOptions.Value.DefaultServerUrl</a:t>
            </a:r>
            <a:r>
              <a:rPr lang="en-GB" dirty="0"/>
              <a:t>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if (</a:t>
            </a:r>
            <a:r>
              <a:rPr lang="en-GB" dirty="0" err="1"/>
              <a:t>forwardedHeadersOptions</a:t>
            </a:r>
            <a:r>
              <a:rPr lang="en-GB" dirty="0"/>
              <a:t>?.Value is not { } options)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endParaRPr lang="en-GB" dirty="0"/>
          </a:p>
          <a:p>
            <a:r>
              <a:rPr lang="en-GB" dirty="0"/>
              <a:t>        var scheme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options.ForwardedProtoHeaderName</a:t>
            </a:r>
            <a:r>
              <a:rPr lang="en-GB" dirty="0"/>
              <a:t>) ?? </a:t>
            </a:r>
            <a:r>
              <a:rPr lang="en-GB" dirty="0" err="1"/>
              <a:t>request.Scheme</a:t>
            </a:r>
            <a:r>
              <a:rPr lang="en-GB" dirty="0"/>
              <a:t>;</a:t>
            </a:r>
          </a:p>
          <a:p>
            <a:r>
              <a:rPr lang="en-GB" dirty="0"/>
              <a:t>        var host = </a:t>
            </a:r>
            <a:r>
              <a:rPr lang="en-GB" dirty="0" err="1"/>
              <a:t>TryGetFirstHeader</a:t>
            </a:r>
            <a:r>
              <a:rPr lang="en-GB" dirty="0"/>
              <a:t>(</a:t>
            </a:r>
            <a:r>
              <a:rPr lang="en-GB" dirty="0" err="1"/>
              <a:t>options.ForwardedHostHeaderName</a:t>
            </a:r>
            <a:r>
              <a:rPr lang="en-GB" dirty="0"/>
              <a:t>) ?? </a:t>
            </a:r>
            <a:r>
              <a:rPr lang="en-GB" dirty="0" err="1"/>
              <a:t>request.Host.ToString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return new Uri($"{scheme}://{host}").</a:t>
            </a:r>
            <a:r>
              <a:rPr lang="en-GB" dirty="0" err="1"/>
              <a:t>ToString</a:t>
            </a:r>
            <a:r>
              <a:rPr lang="en-GB" dirty="0"/>
              <a:t>().</a:t>
            </a:r>
            <a:r>
              <a:rPr lang="en-GB" dirty="0" err="1"/>
              <a:t>TrimEnd</a:t>
            </a:r>
            <a:r>
              <a:rPr lang="en-GB" dirty="0"/>
              <a:t>('/');</a:t>
            </a:r>
          </a:p>
          <a:p>
            <a:endParaRPr lang="en-GB" dirty="0"/>
          </a:p>
          <a:p>
            <a:r>
              <a:rPr lang="en-GB" dirty="0"/>
              <a:t>        string? </a:t>
            </a:r>
            <a:r>
              <a:rPr lang="en-GB" dirty="0" err="1"/>
              <a:t>TryGetFirstHeader</a:t>
            </a:r>
            <a:r>
              <a:rPr lang="en-GB" dirty="0"/>
              <a:t>(string name)</a:t>
            </a:r>
          </a:p>
          <a:p>
            <a:r>
              <a:rPr lang="en-GB" dirty="0"/>
              <a:t>            =&gt; </a:t>
            </a:r>
            <a:r>
              <a:rPr lang="en-GB" dirty="0" err="1"/>
              <a:t>request.Headers.TryGetValue</a:t>
            </a:r>
            <a:r>
              <a:rPr lang="en-GB" dirty="0"/>
              <a:t>(name, out var values) ? </a:t>
            </a:r>
            <a:r>
              <a:rPr lang="en-GB" dirty="0" err="1"/>
              <a:t>values.FirstOrDefault</a:t>
            </a:r>
            <a:r>
              <a:rPr lang="en-GB" dirty="0"/>
              <a:t>() : null;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E650714-6CAC-AF94-8247-D25E198F28B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4ED5D-B706-B79C-A50C-738A7E8903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E4234CB-56A6-7F48-EA89-CC281898C87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D5A8C-C60C-FAA4-EE2F-7B0EE05070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02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4205-34C5-12FB-ABE1-DCA1961C4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037E85-58EA-F5D7-947A-B8EFFD9D4C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57C4B8-6D3F-FF60-CCC6-5A9DBB8B70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1B0E193-46FA-BB35-90DD-CFE799D8FD5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9F9189-8A15-5C81-CB47-9B312362C6C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E131682-39D9-F187-3DF5-0870C0EA27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A49BC-9B0E-7844-E401-32BD11CCA8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281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8C292-AAD9-73BD-9A11-6932DF60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E0E0FF-C9DA-87A6-DD77-0F0CC01734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DBA9A-A5C9-F262-98F1-EFFC68E806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ACC5195-8803-D6CD-96DB-77CE4BA4CF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0B47F2-4B1C-7A42-B6FE-5F3A8BC8168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6C511F-4027-60FD-B6A0-B7B540F16DE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4622A3-5F0E-035F-63BE-B612065DB6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61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87DF2-4894-F523-BAE9-EE22BC4E0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50DFE4-CFA8-F4CB-60AA-378D0B3C23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73A08-6EBB-B807-2F54-00AEDD892D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82F14AE-56E8-ABA8-0B10-2CB2897646D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26EF7-01F5-0C64-65F3-D6A6F795E42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563FAE-3009-7EA9-9A55-EF7E7576352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A08163-5A3B-ACBF-9E5C-92A9ED4933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865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63FD-A264-464A-EB85-E21865E430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881A2D-E975-553F-AD98-AB58B77B3D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D8EE82-F6FB-EAE5-6B14-33C3608FB8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203D4A-5C1D-1B44-08F2-4C14CDF009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7D9973-22EA-AC08-26E5-33D46DFC47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3D5DB36-E95E-CBD6-A006-CEBB3DA512B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89DB1-5E1C-7A3E-51A8-30BB76AD1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E1312-826D-B489-0AD7-85AAB6EB0D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A7AB5E-7880-204D-CEDB-97FC4DA1F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531C40-AA56-E4D3-FBA4-AE165FF199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0618556-3A19-833B-C379-D4EA1C81C2F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391129-C3C9-6CB5-8A41-C0B35989823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BE644CF-2F5C-0735-2FA7-D74DCB2AAC5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0D7829-8E0D-5E70-FD7A-43F21E2FA1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92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A1727-D7CA-C9ED-E968-4F72D9D0E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FB1943-E984-5EAC-D4AF-49CA45CB76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1FDF77-1F70-9913-585F-AE7B39428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A646975F-E964-807A-F24A-709C4F2D6F1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B5E76-C993-6EC9-66FE-72AD7D991A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14B6EDB-2409-979E-AFE2-44A3B112168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79D0F-4761-CE43-7304-FD208CC001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859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5121F4-45CF-04EC-1AFE-E96262F50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0D4BA5-3141-D404-C12C-0EDE7BE4EC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6A63AE-BCD4-ACE0-00C7-EEC1202741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58700B8-3B66-F515-B149-E323B305FA2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8C8FB-52D1-82E3-0CA9-BFC547FFB57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6B86388-2D1D-9A8F-3BFD-CE46EA9E0FE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5095A5-00BE-E86D-AC55-F35DF39BC4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7321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AC2CE-6DE4-FE54-0A5F-2D00A95E4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7982DA-33C3-C2B6-3346-0A5DE57176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2FD145-5EBB-ECE0-7207-65EB22A4D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DF6EEB8-F9BD-F3F7-B44D-DD88AA29684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AEAAF-C096-117A-DCA4-C9108667CC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14224F-F17B-CBB2-7315-59AF06D55E6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C19D31-9F22-19A5-3C9D-5829B95DF8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75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CD2E8-4298-7098-ADA1-BC9E40BD4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D5F1FE-7C07-D243-A49A-855FBB76A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99B92F-0098-2C4E-E821-1EE37BA1C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A964C98-F278-8F3B-B91F-F756614B88B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C3240-EBFD-F774-CF8C-FBD3A1B342D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CB0B0C3-5A39-EAF0-8769-F95FC647473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58FABE-6922-0E8E-14B1-E371F696A6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226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&lt;Project </a:t>
            </a:r>
            <a:r>
              <a:rPr lang="en-GB" dirty="0" err="1"/>
              <a:t>Sdk</a:t>
            </a:r>
            <a:r>
              <a:rPr lang="en-GB" dirty="0"/>
              <a:t>="</a:t>
            </a:r>
            <a:r>
              <a:rPr lang="en-GB" dirty="0" err="1"/>
              <a:t>Microsoft.NET.Sdk.Web</a:t>
            </a:r>
            <a:r>
              <a:rPr lang="en-GB" dirty="0"/>
              <a:t>"&gt;</a:t>
            </a:r>
          </a:p>
          <a:p>
            <a:r>
              <a:rPr lang="en-GB" dirty="0"/>
              <a:t>  &lt;</a:t>
            </a:r>
            <a:r>
              <a:rPr lang="en-GB" dirty="0" err="1"/>
              <a:t>PropertyGroup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InvariantGlobalization</a:t>
            </a:r>
            <a:r>
              <a:rPr lang="en-GB" dirty="0"/>
              <a:t>&gt;true&lt;/</a:t>
            </a:r>
            <a:r>
              <a:rPr lang="en-GB" dirty="0" err="1"/>
              <a:t>InvariantGlobalization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PublishAot</a:t>
            </a:r>
            <a:r>
              <a:rPr lang="en-GB" dirty="0"/>
              <a:t>&gt;true&lt;/</a:t>
            </a:r>
            <a:r>
              <a:rPr lang="en-GB" dirty="0" err="1"/>
              <a:t>PublishAot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TargetFramework</a:t>
            </a:r>
            <a:r>
              <a:rPr lang="en-GB" dirty="0"/>
              <a:t>&gt;net9.0&lt;/</a:t>
            </a:r>
            <a:r>
              <a:rPr lang="en-GB" dirty="0" err="1"/>
              <a:t>TargetFramework</a:t>
            </a:r>
            <a:r>
              <a:rPr lang="en-GB" dirty="0"/>
              <a:t>&gt;</a:t>
            </a:r>
          </a:p>
          <a:p>
            <a:r>
              <a:rPr lang="en-GB" dirty="0"/>
              <a:t>  &lt;/</a:t>
            </a:r>
            <a:r>
              <a:rPr lang="en-GB" dirty="0" err="1"/>
              <a:t>PropertyGroup</a:t>
            </a:r>
            <a:r>
              <a:rPr lang="en-GB" dirty="0"/>
              <a:t>&gt;</a:t>
            </a:r>
          </a:p>
          <a:p>
            <a:r>
              <a:rPr lang="en-GB" dirty="0"/>
              <a:t>  &lt;</a:t>
            </a:r>
            <a:r>
              <a:rPr lang="en-GB" dirty="0" err="1"/>
              <a:t>ItemGroup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PackageReference</a:t>
            </a:r>
            <a:r>
              <a:rPr lang="en-GB" dirty="0"/>
              <a:t> Include="</a:t>
            </a:r>
            <a:r>
              <a:rPr lang="en-GB" dirty="0" err="1"/>
              <a:t>Microsoft.AspNetCore.OpenApi</a:t>
            </a:r>
            <a:r>
              <a:rPr lang="en-GB" dirty="0"/>
              <a:t>" Version=“9.0.0" /&gt;</a:t>
            </a:r>
          </a:p>
          <a:p>
            <a:r>
              <a:rPr lang="en-GB" dirty="0"/>
              <a:t>    &lt;</a:t>
            </a:r>
            <a:r>
              <a:rPr lang="en-GB" dirty="0" err="1"/>
              <a:t>PackageReference</a:t>
            </a:r>
            <a:r>
              <a:rPr lang="en-GB" dirty="0"/>
              <a:t> Include="</a:t>
            </a:r>
            <a:r>
              <a:rPr lang="en-GB" dirty="0" err="1"/>
              <a:t>Microsoft.Extensions.ApiDescription.Server</a:t>
            </a:r>
            <a:r>
              <a:rPr lang="en-GB" dirty="0"/>
              <a:t>" Version="9.0.0" </a:t>
            </a:r>
            <a:r>
              <a:rPr lang="en-GB" dirty="0" err="1"/>
              <a:t>PrivateAssets</a:t>
            </a:r>
            <a:r>
              <a:rPr lang="en-GB" dirty="0"/>
              <a:t>="all" /&gt;</a:t>
            </a:r>
          </a:p>
          <a:p>
            <a:r>
              <a:rPr lang="en-GB" dirty="0"/>
              <a:t>    &lt;</a:t>
            </a:r>
            <a:r>
              <a:rPr lang="en-GB" dirty="0" err="1"/>
              <a:t>PackageReference</a:t>
            </a:r>
            <a:r>
              <a:rPr lang="en-GB" dirty="0"/>
              <a:t> Include="</a:t>
            </a:r>
            <a:r>
              <a:rPr lang="en-GB" dirty="0" err="1"/>
              <a:t>Swashbuckle.AspNetCore.SwaggerUI</a:t>
            </a:r>
            <a:r>
              <a:rPr lang="en-GB" dirty="0"/>
              <a:t>" Version="6.9.0" /&gt;</a:t>
            </a:r>
          </a:p>
          <a:p>
            <a:r>
              <a:rPr lang="en-GB" dirty="0"/>
              <a:t>  &lt;/</a:t>
            </a:r>
            <a:r>
              <a:rPr lang="en-GB" dirty="0" err="1"/>
              <a:t>ItemGroup</a:t>
            </a:r>
            <a:r>
              <a:rPr lang="en-GB" dirty="0"/>
              <a:t>&gt;</a:t>
            </a:r>
          </a:p>
          <a:p>
            <a:r>
              <a:rPr lang="en-GB" dirty="0"/>
              <a:t>  &lt;</a:t>
            </a:r>
            <a:r>
              <a:rPr lang="en-GB" dirty="0" err="1"/>
              <a:t>PropertyGroup</a:t>
            </a:r>
            <a:r>
              <a:rPr lang="en-GB" dirty="0"/>
              <a:t> Label="Enable generation of OpenAPI document file"&gt;</a:t>
            </a:r>
          </a:p>
          <a:p>
            <a:r>
              <a:rPr lang="en-GB" dirty="0"/>
              <a:t>    &lt;</a:t>
            </a:r>
            <a:r>
              <a:rPr lang="en-GB" dirty="0" err="1"/>
              <a:t>OpenApiDocumentsDirectory</a:t>
            </a:r>
            <a:r>
              <a:rPr lang="en-GB" dirty="0"/>
              <a:t>&gt;$([</a:t>
            </a:r>
            <a:r>
              <a:rPr lang="en-GB" dirty="0" err="1"/>
              <a:t>System.IO.Path</a:t>
            </a:r>
            <a:r>
              <a:rPr lang="en-GB" dirty="0"/>
              <a:t>]::Combine($(</a:t>
            </a:r>
            <a:r>
              <a:rPr lang="en-GB" dirty="0" err="1"/>
              <a:t>ArtifactsPath</a:t>
            </a:r>
            <a:r>
              <a:rPr lang="en-GB" dirty="0"/>
              <a:t>), '</a:t>
            </a:r>
            <a:r>
              <a:rPr lang="en-GB" dirty="0" err="1"/>
              <a:t>openapi</a:t>
            </a:r>
            <a:r>
              <a:rPr lang="en-GB" dirty="0"/>
              <a:t>'))&lt;/</a:t>
            </a:r>
            <a:r>
              <a:rPr lang="en-GB" dirty="0" err="1"/>
              <a:t>OpenApiDocumentsDirectory</a:t>
            </a:r>
            <a:r>
              <a:rPr lang="en-GB" dirty="0"/>
              <a:t>&gt;</a:t>
            </a:r>
          </a:p>
          <a:p>
            <a:r>
              <a:rPr lang="en-GB" dirty="0"/>
              <a:t>    &lt;</a:t>
            </a:r>
            <a:r>
              <a:rPr lang="en-GB" dirty="0" err="1"/>
              <a:t>OpenApiGenerateDocuments</a:t>
            </a:r>
            <a:r>
              <a:rPr lang="en-GB" dirty="0"/>
              <a:t>&gt;true&lt;/</a:t>
            </a:r>
            <a:r>
              <a:rPr lang="en-GB" dirty="0" err="1"/>
              <a:t>OpenApiGenerateDocuments</a:t>
            </a:r>
            <a:r>
              <a:rPr lang="en-GB" dirty="0"/>
              <a:t>&gt;</a:t>
            </a:r>
          </a:p>
          <a:p>
            <a:r>
              <a:rPr lang="en-GB" dirty="0"/>
              <a:t>  &lt;/</a:t>
            </a:r>
            <a:r>
              <a:rPr lang="en-GB" dirty="0" err="1"/>
              <a:t>PropertyGroup</a:t>
            </a:r>
            <a:r>
              <a:rPr lang="en-GB" dirty="0"/>
              <a:t>&gt;</a:t>
            </a:r>
          </a:p>
          <a:p>
            <a:r>
              <a:rPr lang="en-GB" dirty="0"/>
              <a:t>&lt;/Project&gt;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1403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A5091-1E3D-0D18-AA6C-34B2A5394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1F93F6-83F9-4460-5559-9A141E0FC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E38AD2-BED6-83F2-1E27-5ECB6CDD5C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2B70BAA-A16B-9EC7-0FB1-7884FBB2FF2E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6F741-3E22-95F8-5589-40E26140C4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6EB6C5-00A1-73BF-01CA-6AC16EB932E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A86181-4007-6E7F-893B-50FFB060AC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037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70B8C-A889-0C67-364E-A7DF19ECA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F36F79-42F8-7F8F-80C3-40F3BDE677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E5A15-C96C-2D2D-0B20-0E08BBE39D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14E953E-8F06-F3D4-2923-566962FA77C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83DF8-5A54-56DD-5D5A-432E657C64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742D74-0C79-F17D-C24B-D2DD7782DD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66F2E-9618-1B87-EA29-82CC9A948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534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346FD-2B58-2846-3ACB-63F39F882B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7B4C0-2E8B-F444-FE78-8B76A16CAB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903515-7313-5936-F432-4BCA30ACF1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69AA4AA-AD6B-8242-98DD-D42DF35CB13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82E83-094E-02E1-AFB3-5D4D7D867EE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7A91D8-0F3C-EEF8-07BF-82F4AAAF23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7A57A-0387-4E4D-4021-98E3F43986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888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91A8E-C02F-143D-72EB-37C3DE552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86EEC-0130-3743-AED5-254C1AC6CA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BE597F-207C-9922-4FB4-CC11DB4677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9E925ED3-0093-90D5-F074-159580DBF50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2C49F-4DFF-4BCB-6B9B-305D288C33B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1FCCB20-AF6B-9423-C71C-DD88E1C6081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30EFC3-2091-D6B9-C1D6-5643E1A017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724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544F4-48E7-A7AA-0AE4-EE0B5CE0A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C936EC-5A6D-82E5-1AA0-A537442E9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C6838-367E-F300-E778-F71ADAE416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06CD369-ED14-61CB-3BF6-85A431442B5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6D1AA-766B-7BB4-4B2E-4407A56589C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9527128-5F26-316B-9FD1-E31BFBE5B4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3D6DCE-62DD-F09B-CB3C-6ABCD5EB00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67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AB5B9-8F63-4136-0D72-D427FD980D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EE8867-5EA1-9458-0B29-7C28FDDEF3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E7DD23-3618-75FE-51EE-999DD09A48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04A6CBA-A67D-A50F-F859-2CE2A24F2CE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5ED9DD-F415-4E38-BA93-3878B785003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BB901F5-C719-B8C6-8FBC-62EBC2DDABD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F8F49-B82E-105C-500A-DD2BB31957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21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6681BC-4A30-F933-2117-3C64ECECA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69215-D064-10D2-C8B0-2726C2F1D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6213FE-02A3-9164-B185-FCE9E7D73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3B8C6A2-BBED-941F-D6E1-32ED0DCE1AD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AD8F8-780E-9B40-BDF7-A11F3CCF2BB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3032008-0C3F-6EFD-29D6-4FB7F86717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2CAAE2-404A-6C16-650B-3606B6E0CD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68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3C968-68D6-247A-13CA-485B47742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3FCF66-AA38-1ED1-1F2A-995D5F8FE9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B3299-C7FE-33FB-66EB-7249BB3A5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F45C81A-0F2C-FD0A-4F2A-92FC3EAF84E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30A87-3A95-3610-2A3F-9B5E54C3F4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43C698C-1146-A729-6388-B7BEC14892F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D448B5-AD20-6158-77A2-F3EFC738DB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0664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8305DC-CC3D-479A-8171-D767E3089694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82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var builder = </a:t>
            </a:r>
            <a:r>
              <a:rPr lang="en-GB" dirty="0" err="1"/>
              <a:t>WebApplication.CreateSlimBuilder</a:t>
            </a:r>
            <a:r>
              <a:rPr lang="en-GB" dirty="0"/>
              <a:t>(</a:t>
            </a:r>
            <a:r>
              <a:rPr lang="en-GB" dirty="0" err="1"/>
              <a:t>args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 err="1"/>
              <a:t>builder.Services.AddOpenApi</a:t>
            </a:r>
            <a:r>
              <a:rPr lang="en-GB" dirty="0"/>
              <a:t>();</a:t>
            </a:r>
          </a:p>
          <a:p>
            <a:r>
              <a:rPr lang="en-GB" dirty="0" err="1"/>
              <a:t>builder.Services.AddSingleton</a:t>
            </a:r>
            <a:r>
              <a:rPr lang="en-GB" dirty="0"/>
              <a:t>(</a:t>
            </a:r>
            <a:r>
              <a:rPr lang="en-GB" dirty="0" err="1"/>
              <a:t>TimeProvider.System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var app = </a:t>
            </a:r>
            <a:r>
              <a:rPr lang="en-GB" dirty="0" err="1"/>
              <a:t>builder.Build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var </a:t>
            </a:r>
            <a:r>
              <a:rPr lang="en-GB" dirty="0" err="1"/>
              <a:t>api</a:t>
            </a:r>
            <a:r>
              <a:rPr lang="en-GB" dirty="0"/>
              <a:t> = </a:t>
            </a:r>
            <a:r>
              <a:rPr lang="en-GB" dirty="0" err="1"/>
              <a:t>app.MapGroup</a:t>
            </a:r>
            <a:r>
              <a:rPr lang="en-GB" dirty="0"/>
              <a:t>("</a:t>
            </a:r>
            <a:r>
              <a:rPr lang="en-GB" dirty="0" err="1"/>
              <a:t>api</a:t>
            </a:r>
            <a:r>
              <a:rPr lang="en-GB" dirty="0"/>
              <a:t>");</a:t>
            </a:r>
          </a:p>
          <a:p>
            <a:r>
              <a:rPr lang="en-GB" dirty="0" err="1"/>
              <a:t>api.MapGet</a:t>
            </a:r>
            <a:r>
              <a:rPr lang="en-GB" dirty="0"/>
              <a:t>("time", (</a:t>
            </a:r>
            <a:r>
              <a:rPr lang="en-GB" dirty="0" err="1"/>
              <a:t>TimeProvider</a:t>
            </a:r>
            <a:r>
              <a:rPr lang="en-GB" dirty="0"/>
              <a:t> </a:t>
            </a:r>
            <a:r>
              <a:rPr lang="en-GB" dirty="0" err="1"/>
              <a:t>timeProvider</a:t>
            </a:r>
            <a:r>
              <a:rPr lang="en-GB" dirty="0"/>
              <a:t>) =&gt;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var </a:t>
            </a:r>
            <a:r>
              <a:rPr lang="en-GB" dirty="0" err="1"/>
              <a:t>utcNow</a:t>
            </a:r>
            <a:r>
              <a:rPr lang="en-GB" dirty="0"/>
              <a:t> = </a:t>
            </a:r>
            <a:r>
              <a:rPr lang="en-GB" dirty="0" err="1"/>
              <a:t>timeProvider.GetUtcNow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var time = new CurrentTime(</a:t>
            </a:r>
          </a:p>
          <a:p>
            <a:r>
              <a:rPr lang="en-GB" dirty="0"/>
              <a:t>        </a:t>
            </a:r>
            <a:r>
              <a:rPr lang="en-GB" dirty="0" err="1"/>
              <a:t>utcNow</a:t>
            </a:r>
            <a:r>
              <a:rPr lang="en-GB" dirty="0"/>
              <a:t>,</a:t>
            </a:r>
          </a:p>
          <a:p>
            <a:r>
              <a:rPr lang="en-GB" dirty="0"/>
              <a:t>        </a:t>
            </a:r>
            <a:r>
              <a:rPr lang="en-GB" dirty="0" err="1"/>
              <a:t>utcNow.ToString</a:t>
            </a:r>
            <a:r>
              <a:rPr lang="en-GB" dirty="0"/>
              <a:t>("r"),</a:t>
            </a:r>
          </a:p>
          <a:p>
            <a:r>
              <a:rPr lang="en-GB" dirty="0"/>
              <a:t>        </a:t>
            </a:r>
            <a:r>
              <a:rPr lang="en-GB" dirty="0" err="1"/>
              <a:t>utcNow.ToUnixTimeSeconds</a:t>
            </a:r>
            <a:r>
              <a:rPr lang="en-GB" dirty="0"/>
              <a:t>(),</a:t>
            </a:r>
          </a:p>
          <a:p>
            <a:r>
              <a:rPr lang="en-GB" dirty="0"/>
              <a:t>        </a:t>
            </a:r>
            <a:r>
              <a:rPr lang="en-GB" dirty="0" err="1"/>
              <a:t>utcNow.UtcDateTime.ToString</a:t>
            </a:r>
            <a:r>
              <a:rPr lang="en-GB" dirty="0"/>
              <a:t>("u"),</a:t>
            </a:r>
          </a:p>
          <a:p>
            <a:r>
              <a:rPr lang="en-GB" dirty="0"/>
              <a:t>        </a:t>
            </a:r>
            <a:r>
              <a:rPr lang="en-GB" dirty="0" err="1"/>
              <a:t>utcNow.UtcDateTime.ToString</a:t>
            </a:r>
            <a:r>
              <a:rPr lang="en-GB" dirty="0"/>
              <a:t>("U"));</a:t>
            </a:r>
          </a:p>
          <a:p>
            <a:endParaRPr lang="en-GB" dirty="0"/>
          </a:p>
          <a:p>
            <a:r>
              <a:rPr lang="en-GB" dirty="0"/>
              <a:t>    return </a:t>
            </a:r>
            <a:r>
              <a:rPr lang="en-GB" dirty="0" err="1"/>
              <a:t>TypedResults.Ok</a:t>
            </a:r>
            <a:r>
              <a:rPr lang="en-GB" dirty="0"/>
              <a:t>(time);</a:t>
            </a:r>
          </a:p>
          <a:p>
            <a:r>
              <a:rPr lang="en-GB" dirty="0"/>
              <a:t>});</a:t>
            </a:r>
          </a:p>
          <a:p>
            <a:endParaRPr lang="en-GB" dirty="0"/>
          </a:p>
          <a:p>
            <a:r>
              <a:rPr lang="en-GB" dirty="0" err="1"/>
              <a:t>app.MapOpenApi</a:t>
            </a:r>
            <a:r>
              <a:rPr lang="en-GB" dirty="0"/>
              <a:t>();</a:t>
            </a:r>
          </a:p>
          <a:p>
            <a:r>
              <a:rPr lang="en-GB" dirty="0" err="1"/>
              <a:t>app.Run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public record CurrentTime(</a:t>
            </a:r>
          </a:p>
          <a:p>
            <a:r>
              <a:rPr lang="en-GB" dirty="0"/>
              <a:t>    </a:t>
            </a:r>
            <a:r>
              <a:rPr lang="en-GB" dirty="0" err="1"/>
              <a:t>DateTimeOffset</a:t>
            </a:r>
            <a:r>
              <a:rPr lang="en-GB" dirty="0"/>
              <a:t> Timestamp,</a:t>
            </a:r>
          </a:p>
          <a:p>
            <a:r>
              <a:rPr lang="en-GB" dirty="0"/>
              <a:t>    string Rfc1123,</a:t>
            </a:r>
          </a:p>
          <a:p>
            <a:r>
              <a:rPr lang="en-GB" dirty="0"/>
              <a:t>    long </a:t>
            </a:r>
            <a:r>
              <a:rPr lang="en-GB" dirty="0" err="1"/>
              <a:t>UnixSeconds</a:t>
            </a:r>
            <a:r>
              <a:rPr lang="en-GB" dirty="0"/>
              <a:t>,</a:t>
            </a:r>
          </a:p>
          <a:p>
            <a:r>
              <a:rPr lang="en-GB" dirty="0"/>
              <a:t>    string </a:t>
            </a:r>
            <a:r>
              <a:rPr lang="en-GB" dirty="0" err="1"/>
              <a:t>UniversalSortable</a:t>
            </a:r>
            <a:r>
              <a:rPr lang="en-GB" dirty="0"/>
              <a:t>,</a:t>
            </a:r>
          </a:p>
          <a:p>
            <a:r>
              <a:rPr lang="en-GB" dirty="0"/>
              <a:t>    string </a:t>
            </a:r>
            <a:r>
              <a:rPr lang="en-GB" dirty="0" err="1"/>
              <a:t>UniversalFull</a:t>
            </a:r>
            <a:r>
              <a:rPr lang="en-GB" dirty="0"/>
              <a:t>);</a:t>
            </a:r>
          </a:p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4351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6CF80C-CD78-C16F-0A33-7815BFDFC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33522F-5A06-A66E-97F1-0ABBC9AAE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134030-F00C-9F8B-44EE-6469AF3106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B26E5943-6347-39B3-4A8D-1C0A8702DF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DF260-F6DE-D7D5-CF2C-D5409816983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E9AAC2EA-6652-A35A-C0B9-74A08EF1D27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D2EB96-D712-A7F4-DC5F-B3C5892B6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563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Microsoft.Extensions.DependencyInjection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IServiceCollection</a:t>
            </a:r>
            <a:r>
              <a:rPr lang="en-GB" dirty="0"/>
              <a:t> </a:t>
            </a:r>
            <a:r>
              <a:rPr lang="en-GB" dirty="0" err="1"/>
              <a:t>AddOpenApiExtensions</a:t>
            </a:r>
            <a:r>
              <a:rPr lang="en-GB" dirty="0"/>
              <a:t>(</a:t>
            </a:r>
          </a:p>
          <a:p>
            <a:r>
              <a:rPr lang="en-GB" dirty="0"/>
              <a:t>        this </a:t>
            </a:r>
            <a:r>
              <a:rPr lang="en-GB" dirty="0" err="1"/>
              <a:t>IServiceCollection</a:t>
            </a:r>
            <a:r>
              <a:rPr lang="en-GB" dirty="0"/>
              <a:t> services,</a:t>
            </a:r>
          </a:p>
          <a:p>
            <a:r>
              <a:rPr lang="en-GB" dirty="0"/>
              <a:t>        string </a:t>
            </a:r>
            <a:r>
              <a:rPr lang="en-GB" dirty="0" err="1"/>
              <a:t>documentName</a:t>
            </a:r>
            <a:r>
              <a:rPr lang="en-GB" dirty="0"/>
              <a:t>,</a:t>
            </a:r>
          </a:p>
          <a:p>
            <a:r>
              <a:rPr lang="en-GB" dirty="0"/>
              <a:t>        Action&lt;</a:t>
            </a:r>
            <a:r>
              <a:rPr lang="en-GB" dirty="0" err="1"/>
              <a:t>OpenApiOptions</a:t>
            </a:r>
            <a:r>
              <a:rPr lang="en-GB" dirty="0"/>
              <a:t>, 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configureOptions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// Configure our custom options class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</a:p>
          <a:p>
            <a:r>
              <a:rPr lang="en-GB" dirty="0"/>
              <a:t>        // Configure a keyed service (the document is the key) for the document that</a:t>
            </a:r>
          </a:p>
          <a:p>
            <a:r>
              <a:rPr lang="en-GB" dirty="0"/>
              <a:t>        // will populate the response with the server URLs for the application.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services.AddKeyedSingleton</a:t>
            </a:r>
            <a:r>
              <a:rPr lang="en-GB" dirty="0"/>
              <a:t>&lt;</a:t>
            </a:r>
            <a:r>
              <a:rPr lang="en-GB" dirty="0" err="1"/>
              <a:t>IOpenApiDocumentTransformer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, (provider, key)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extensionsOptions</a:t>
            </a:r>
            <a:r>
              <a:rPr lang="en-GB" dirty="0"/>
              <a:t> = </a:t>
            </a:r>
            <a:r>
              <a:rPr lang="en-GB" dirty="0" err="1"/>
              <a:t>provider.GetRequiredKeyedService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&gt;&gt;(key);</a:t>
            </a:r>
          </a:p>
          <a:p>
            <a:r>
              <a:rPr lang="en-GB" dirty="0"/>
              <a:t>            var </a:t>
            </a:r>
            <a:r>
              <a:rPr lang="en-GB" dirty="0" err="1"/>
              <a:t>httpContextAccessor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IHttpContextAccessor</a:t>
            </a:r>
            <a:r>
              <a:rPr lang="en-GB" dirty="0"/>
              <a:t>&gt;();</a:t>
            </a:r>
          </a:p>
          <a:p>
            <a:r>
              <a:rPr lang="en-GB" dirty="0"/>
              <a:t>            var </a:t>
            </a:r>
            <a:r>
              <a:rPr lang="en-GB" dirty="0" err="1"/>
              <a:t>forwardedHeadersOptions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&gt;&gt;();</a:t>
            </a:r>
          </a:p>
          <a:p>
            <a:endParaRPr lang="en-GB" dirty="0"/>
          </a:p>
          <a:p>
            <a:r>
              <a:rPr lang="en-GB" dirty="0"/>
              <a:t>            return new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  <a:r>
              <a:rPr lang="en-GB" dirty="0" err="1"/>
              <a:t>extensionsOptions</a:t>
            </a:r>
            <a:r>
              <a:rPr lang="en-GB" dirty="0"/>
              <a:t>, </a:t>
            </a:r>
            <a:r>
              <a:rPr lang="en-GB" dirty="0" err="1"/>
              <a:t>httpContextAccessor</a:t>
            </a:r>
            <a:r>
              <a:rPr lang="en-GB" dirty="0"/>
              <a:t>, </a:t>
            </a:r>
            <a:r>
              <a:rPr lang="en-GB" dirty="0" err="1"/>
              <a:t>forwardedHeadersOptions</a:t>
            </a:r>
            <a:r>
              <a:rPr lang="en-GB" dirty="0"/>
              <a:t>);</a:t>
            </a:r>
          </a:p>
          <a:p>
            <a:r>
              <a:rPr lang="en-GB" dirty="0"/>
              <a:t>        });</a:t>
            </a:r>
          </a:p>
          <a:p>
            <a:endParaRPr lang="en-GB" dirty="0"/>
          </a:p>
          <a:p>
            <a:r>
              <a:rPr lang="en-GB" dirty="0"/>
              <a:t>        // Configure a callback to invoke to apply additional configuration</a:t>
            </a:r>
          </a:p>
          <a:p>
            <a:r>
              <a:rPr lang="en-GB" dirty="0"/>
              <a:t>        // to the OpenAPI options for this document when it is configured.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</a:t>
            </a:r>
          </a:p>
          <a:p>
            <a:r>
              <a:rPr lang="en-GB" dirty="0"/>
              <a:t>                .Configure&lt;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</a:t>
            </a:r>
            <a:r>
              <a:rPr lang="en-GB" dirty="0" err="1"/>
              <a:t>ConfigureExtensions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return services;</a:t>
            </a:r>
          </a:p>
          <a:p>
            <a:endParaRPr lang="en-GB" dirty="0"/>
          </a:p>
          <a:p>
            <a:r>
              <a:rPr lang="en-GB" dirty="0"/>
              <a:t>        void </a:t>
            </a:r>
            <a:r>
              <a:rPr lang="en-GB" dirty="0" err="1"/>
              <a:t>ConfigureExtensions</a:t>
            </a:r>
            <a:r>
              <a:rPr lang="en-GB" dirty="0"/>
              <a:t>(</a:t>
            </a:r>
            <a:r>
              <a:rPr lang="en-GB" dirty="0" err="1"/>
              <a:t>OpenApiOptions</a:t>
            </a:r>
            <a:r>
              <a:rPr lang="en-GB" dirty="0"/>
              <a:t> options,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other)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extensions = </a:t>
            </a:r>
            <a:r>
              <a:rPr lang="en-GB" dirty="0" err="1"/>
              <a:t>other.Value</a:t>
            </a:r>
            <a:r>
              <a:rPr lang="en-GB" dirty="0"/>
              <a:t>;</a:t>
            </a:r>
          </a:p>
          <a:p>
            <a:r>
              <a:rPr lang="en-GB" dirty="0"/>
              <a:t>            </a:t>
            </a:r>
            <a:r>
              <a:rPr lang="en-GB" dirty="0" err="1"/>
              <a:t>configureOptions</a:t>
            </a:r>
            <a:r>
              <a:rPr lang="en-GB" dirty="0"/>
              <a:t>(options, extensions);</a:t>
            </a:r>
          </a:p>
          <a:p>
            <a:endParaRPr lang="en-GB" dirty="0"/>
          </a:p>
          <a:p>
            <a:r>
              <a:rPr lang="en-GB" dirty="0"/>
              <a:t>            // Add transformers for parameter and response descriptions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AddParameterDescriptionsTransformer</a:t>
            </a:r>
            <a:r>
              <a:rPr lang="en-GB" dirty="0"/>
              <a:t>());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AddResponseDescriptionsTransformer</a:t>
            </a:r>
            <a:r>
              <a:rPr lang="en-GB" dirty="0"/>
              <a:t>());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extensions.AddServerUrls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document transformer we registered with DI previously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options.AddDocumentTransformer</a:t>
            </a:r>
            <a:r>
              <a:rPr lang="en-GB" dirty="0"/>
              <a:t>&lt;</a:t>
            </a:r>
            <a:r>
              <a:rPr lang="en-GB" dirty="0" err="1"/>
              <a:t>AddServersTransformer</a:t>
            </a:r>
            <a:r>
              <a:rPr lang="en-GB" dirty="0"/>
              <a:t>&gt;();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extensions.AddExamples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Determine which JSON serialization context to use for examples</a:t>
            </a:r>
          </a:p>
          <a:p>
            <a:r>
              <a:rPr lang="en-GB" dirty="0"/>
              <a:t>                var </a:t>
            </a:r>
            <a:r>
              <a:rPr lang="en-GB" dirty="0" err="1"/>
              <a:t>serializationContext</a:t>
            </a:r>
            <a:r>
              <a:rPr lang="en-GB" dirty="0"/>
              <a:t> =</a:t>
            </a:r>
          </a:p>
          <a:p>
            <a:r>
              <a:rPr lang="en-GB" dirty="0"/>
              <a:t>                    </a:t>
            </a:r>
            <a:r>
              <a:rPr lang="en-GB" dirty="0" err="1"/>
              <a:t>contexts.Count</a:t>
            </a:r>
            <a:r>
              <a:rPr lang="en-GB" dirty="0"/>
              <a:t> is 1 ?</a:t>
            </a:r>
          </a:p>
          <a:p>
            <a:r>
              <a:rPr lang="en-GB" dirty="0"/>
              <a:t>                    contexts[0] :</a:t>
            </a:r>
          </a:p>
          <a:p>
            <a:r>
              <a:rPr lang="en-GB" dirty="0"/>
              <a:t>                    new </a:t>
            </a:r>
            <a:r>
              <a:rPr lang="en-GB" dirty="0" err="1"/>
              <a:t>ChainedJsonSerializerContext</a:t>
            </a:r>
            <a:r>
              <a:rPr lang="en-GB" dirty="0"/>
              <a:t>(contexts);</a:t>
            </a:r>
          </a:p>
          <a:p>
            <a:endParaRPr lang="en-GB" dirty="0"/>
          </a:p>
          <a:p>
            <a:r>
              <a:rPr lang="en-GB" dirty="0"/>
              <a:t>                // Add the same transformer instance for use with operations and schemas</a:t>
            </a:r>
          </a:p>
          <a:p>
            <a:r>
              <a:rPr lang="en-GB" dirty="0"/>
              <a:t>                var examples = new </a:t>
            </a:r>
            <a:r>
              <a:rPr lang="en-GB" dirty="0" err="1"/>
              <a:t>AddExamplesTransformer</a:t>
            </a:r>
            <a:r>
              <a:rPr lang="en-GB" dirty="0"/>
              <a:t>(</a:t>
            </a:r>
          </a:p>
          <a:p>
            <a:r>
              <a:rPr lang="en-GB" dirty="0"/>
              <a:t>                    </a:t>
            </a:r>
            <a:r>
              <a:rPr lang="en-GB" dirty="0" err="1"/>
              <a:t>extensions.ExamplesMetadata</a:t>
            </a:r>
            <a:r>
              <a:rPr lang="en-GB" dirty="0"/>
              <a:t>,</a:t>
            </a:r>
          </a:p>
          <a:p>
            <a:r>
              <a:rPr lang="en-GB" dirty="0"/>
              <a:t>                    </a:t>
            </a:r>
            <a:r>
              <a:rPr lang="en-GB" dirty="0" err="1"/>
              <a:t>serializationContext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    </a:t>
            </a:r>
            <a:r>
              <a:rPr lang="en-GB" dirty="0" err="1"/>
              <a:t>options.AddOperationTransformer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options.AddSchemaTransformer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extensions.XmlDocumentationAssemblies</a:t>
            </a:r>
            <a:r>
              <a:rPr lang="en-GB" dirty="0"/>
              <a:t> is { Count: &gt; 0 } assemblies)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a transformer to add XML documentation for each assembly</a:t>
            </a:r>
          </a:p>
          <a:p>
            <a:r>
              <a:rPr lang="en-GB" dirty="0"/>
              <a:t>                foreach (var assembly in assemblies)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documentation = new </a:t>
            </a:r>
            <a:r>
              <a:rPr lang="en-GB" dirty="0" err="1"/>
              <a:t>AddXmlDocumentationTransformer</a:t>
            </a:r>
            <a:r>
              <a:rPr lang="en-GB" dirty="0"/>
              <a:t>(assembly);</a:t>
            </a:r>
          </a:p>
          <a:p>
            <a:r>
              <a:rPr lang="en-GB" dirty="0"/>
              <a:t>                    </a:t>
            </a:r>
            <a:r>
              <a:rPr lang="en-GB" dirty="0" err="1"/>
              <a:t>options.AddSchemaTransformer</a:t>
            </a:r>
            <a:r>
              <a:rPr lang="en-GB" dirty="0"/>
              <a:t>(documentation);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// A </a:t>
            </a:r>
            <a:r>
              <a:rPr lang="en-GB" dirty="0" err="1"/>
              <a:t>JsonSerializerContext</a:t>
            </a:r>
            <a:r>
              <a:rPr lang="en-GB" dirty="0"/>
              <a:t> implementation that can use multiple other context to find</a:t>
            </a:r>
          </a:p>
          <a:p>
            <a:r>
              <a:rPr lang="en-GB" dirty="0"/>
              <a:t>    // the </a:t>
            </a:r>
            <a:r>
              <a:rPr lang="en-GB" dirty="0" err="1"/>
              <a:t>JsonTypeInfo</a:t>
            </a:r>
            <a:r>
              <a:rPr lang="en-GB" dirty="0"/>
              <a:t> for a given type when serializing examples for operations and schemas.</a:t>
            </a:r>
          </a:p>
          <a:p>
            <a:r>
              <a:rPr lang="en-GB" dirty="0"/>
              <a:t>    private sealed class </a:t>
            </a:r>
            <a:r>
              <a:rPr lang="en-GB" dirty="0" err="1"/>
              <a:t>ChainedJsonSerializerContext</a:t>
            </a:r>
            <a:r>
              <a:rPr lang="en-GB" dirty="0"/>
              <a:t>(</a:t>
            </a:r>
            <a:r>
              <a:rPr lang="en-GB" dirty="0" err="1"/>
              <a:t>ICollection</a:t>
            </a:r>
            <a:r>
              <a:rPr lang="en-GB" dirty="0"/>
              <a:t>&lt;</a:t>
            </a:r>
            <a:r>
              <a:rPr lang="en-GB" dirty="0" err="1"/>
              <a:t>JsonSerializerContext</a:t>
            </a:r>
            <a:r>
              <a:rPr lang="en-GB" dirty="0"/>
              <a:t>&gt; chain)</a:t>
            </a:r>
          </a:p>
          <a:p>
            <a:r>
              <a:rPr lang="en-GB" dirty="0"/>
              <a:t>        : </a:t>
            </a:r>
            <a:r>
              <a:rPr lang="en-GB" dirty="0" err="1"/>
              <a:t>JsonSerializerContext</a:t>
            </a:r>
            <a:r>
              <a:rPr lang="en-GB" dirty="0"/>
              <a:t>(null)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protected override </a:t>
            </a:r>
            <a:r>
              <a:rPr lang="en-GB" dirty="0" err="1"/>
              <a:t>JsonSerializerOptions</a:t>
            </a:r>
            <a:r>
              <a:rPr lang="en-GB" dirty="0"/>
              <a:t>? </a:t>
            </a:r>
            <a:r>
              <a:rPr lang="en-GB" dirty="0" err="1"/>
              <a:t>GeneratedSerializerOptions</a:t>
            </a:r>
            <a:r>
              <a:rPr lang="en-GB" dirty="0"/>
              <a:t> =&gt; throw new </a:t>
            </a:r>
            <a:r>
              <a:rPr lang="en-GB" dirty="0" err="1"/>
              <a:t>NotSupportedException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public override </a:t>
            </a:r>
            <a:r>
              <a:rPr lang="en-GB" dirty="0" err="1"/>
              <a:t>JsonTypeInfo</a:t>
            </a:r>
            <a:r>
              <a:rPr lang="en-GB" dirty="0"/>
              <a:t>? </a:t>
            </a:r>
            <a:r>
              <a:rPr lang="en-GB" dirty="0" err="1"/>
              <a:t>GetTypeInfo</a:t>
            </a:r>
            <a:r>
              <a:rPr lang="en-GB" dirty="0"/>
              <a:t>(Type type)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(var context in chain)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context.GetTypeInfo</a:t>
            </a:r>
            <a:r>
              <a:rPr lang="en-GB" dirty="0"/>
              <a:t>(type) is { } </a:t>
            </a:r>
            <a:r>
              <a:rPr lang="en-GB" dirty="0" err="1"/>
              <a:t>typeInfo</a:t>
            </a:r>
            <a:r>
              <a:rPr lang="en-GB" dirty="0"/>
              <a:t>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return </a:t>
            </a:r>
            <a:r>
              <a:rPr lang="en-GB" dirty="0" err="1"/>
              <a:t>typeInfo</a:t>
            </a:r>
            <a:r>
              <a:rPr lang="en-GB" dirty="0"/>
              <a:t>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2606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46437-A8CB-997D-E28C-38BA761238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B98F41-D58F-619C-7D2E-967D34BD5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0D4871-8F92-D2AC-8627-5F1B1DB42B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Microsoft.Extensions.DependencyInjection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IServiceCollection</a:t>
            </a:r>
            <a:r>
              <a:rPr lang="en-GB" dirty="0"/>
              <a:t> </a:t>
            </a:r>
            <a:r>
              <a:rPr lang="en-GB" dirty="0" err="1"/>
              <a:t>AddOpenApiExtensions</a:t>
            </a:r>
            <a:r>
              <a:rPr lang="en-GB" dirty="0"/>
              <a:t>(</a:t>
            </a:r>
          </a:p>
          <a:p>
            <a:r>
              <a:rPr lang="en-GB" dirty="0"/>
              <a:t>        this </a:t>
            </a:r>
            <a:r>
              <a:rPr lang="en-GB" dirty="0" err="1"/>
              <a:t>IServiceCollection</a:t>
            </a:r>
            <a:r>
              <a:rPr lang="en-GB" dirty="0"/>
              <a:t> services,</a:t>
            </a:r>
          </a:p>
          <a:p>
            <a:r>
              <a:rPr lang="en-GB" dirty="0"/>
              <a:t>        string </a:t>
            </a:r>
            <a:r>
              <a:rPr lang="en-GB" dirty="0" err="1"/>
              <a:t>documentName</a:t>
            </a:r>
            <a:r>
              <a:rPr lang="en-GB" dirty="0"/>
              <a:t>,</a:t>
            </a:r>
          </a:p>
          <a:p>
            <a:r>
              <a:rPr lang="en-GB" dirty="0"/>
              <a:t>        Action&lt;</a:t>
            </a:r>
            <a:r>
              <a:rPr lang="en-GB" dirty="0" err="1"/>
              <a:t>OpenApiOptions</a:t>
            </a:r>
            <a:r>
              <a:rPr lang="en-GB" dirty="0"/>
              <a:t>, 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configureOptions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// Configure our custom options class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</a:p>
          <a:p>
            <a:r>
              <a:rPr lang="en-GB" dirty="0"/>
              <a:t>        // Configure a keyed service (the document is the key) for the document that</a:t>
            </a:r>
          </a:p>
          <a:p>
            <a:r>
              <a:rPr lang="en-GB" dirty="0"/>
              <a:t>        // will populate the response with the server URLs for the application.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services.AddKeyedSingleton</a:t>
            </a:r>
            <a:r>
              <a:rPr lang="en-GB" dirty="0"/>
              <a:t>&lt;</a:t>
            </a:r>
            <a:r>
              <a:rPr lang="en-GB" dirty="0" err="1"/>
              <a:t>IOpenApiDocumentTransformer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, (provider, key)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extensionsOptions</a:t>
            </a:r>
            <a:r>
              <a:rPr lang="en-GB" dirty="0"/>
              <a:t> = </a:t>
            </a:r>
            <a:r>
              <a:rPr lang="en-GB" dirty="0" err="1"/>
              <a:t>provider.GetRequiredKeyedService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&gt;&gt;(key);</a:t>
            </a:r>
          </a:p>
          <a:p>
            <a:r>
              <a:rPr lang="en-GB" dirty="0"/>
              <a:t>            var </a:t>
            </a:r>
            <a:r>
              <a:rPr lang="en-GB" dirty="0" err="1"/>
              <a:t>httpContextAccessor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IHttpContextAccessor</a:t>
            </a:r>
            <a:r>
              <a:rPr lang="en-GB" dirty="0"/>
              <a:t>&gt;();</a:t>
            </a:r>
          </a:p>
          <a:p>
            <a:r>
              <a:rPr lang="en-GB" dirty="0"/>
              <a:t>            var </a:t>
            </a:r>
            <a:r>
              <a:rPr lang="en-GB" dirty="0" err="1"/>
              <a:t>forwardedHeadersOptions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&gt;&gt;();</a:t>
            </a:r>
          </a:p>
          <a:p>
            <a:endParaRPr lang="en-GB" dirty="0"/>
          </a:p>
          <a:p>
            <a:r>
              <a:rPr lang="en-GB" dirty="0"/>
              <a:t>            return new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  <a:r>
              <a:rPr lang="en-GB" dirty="0" err="1"/>
              <a:t>extensionsOptions</a:t>
            </a:r>
            <a:r>
              <a:rPr lang="en-GB" dirty="0"/>
              <a:t>, </a:t>
            </a:r>
            <a:r>
              <a:rPr lang="en-GB" dirty="0" err="1"/>
              <a:t>httpContextAccessor</a:t>
            </a:r>
            <a:r>
              <a:rPr lang="en-GB" dirty="0"/>
              <a:t>, </a:t>
            </a:r>
            <a:r>
              <a:rPr lang="en-GB" dirty="0" err="1"/>
              <a:t>forwardedHeadersOptions</a:t>
            </a:r>
            <a:r>
              <a:rPr lang="en-GB" dirty="0"/>
              <a:t>);</a:t>
            </a:r>
          </a:p>
          <a:p>
            <a:r>
              <a:rPr lang="en-GB" dirty="0"/>
              <a:t>        });</a:t>
            </a:r>
          </a:p>
          <a:p>
            <a:endParaRPr lang="en-GB" dirty="0"/>
          </a:p>
          <a:p>
            <a:r>
              <a:rPr lang="en-GB" dirty="0"/>
              <a:t>        // Configure a callback to invoke to apply additional configuration</a:t>
            </a:r>
          </a:p>
          <a:p>
            <a:r>
              <a:rPr lang="en-GB" dirty="0"/>
              <a:t>        // to the OpenAPI options for this document when it is configured.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</a:t>
            </a:r>
          </a:p>
          <a:p>
            <a:r>
              <a:rPr lang="en-GB" dirty="0"/>
              <a:t>                .Configure&lt;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</a:t>
            </a:r>
            <a:r>
              <a:rPr lang="en-GB" dirty="0" err="1"/>
              <a:t>ConfigureExtensions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return services;</a:t>
            </a:r>
          </a:p>
          <a:p>
            <a:endParaRPr lang="en-GB" dirty="0"/>
          </a:p>
          <a:p>
            <a:r>
              <a:rPr lang="en-GB" dirty="0"/>
              <a:t>        void </a:t>
            </a:r>
            <a:r>
              <a:rPr lang="en-GB" dirty="0" err="1"/>
              <a:t>ConfigureExtensions</a:t>
            </a:r>
            <a:r>
              <a:rPr lang="en-GB" dirty="0"/>
              <a:t>(</a:t>
            </a:r>
            <a:r>
              <a:rPr lang="en-GB" dirty="0" err="1"/>
              <a:t>OpenApiOptions</a:t>
            </a:r>
            <a:r>
              <a:rPr lang="en-GB" dirty="0"/>
              <a:t> options,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other)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extensions = </a:t>
            </a:r>
            <a:r>
              <a:rPr lang="en-GB" dirty="0" err="1"/>
              <a:t>other.Value</a:t>
            </a:r>
            <a:r>
              <a:rPr lang="en-GB" dirty="0"/>
              <a:t>;</a:t>
            </a:r>
          </a:p>
          <a:p>
            <a:r>
              <a:rPr lang="en-GB" dirty="0"/>
              <a:t>            </a:t>
            </a:r>
            <a:r>
              <a:rPr lang="en-GB" dirty="0" err="1"/>
              <a:t>configureOptions</a:t>
            </a:r>
            <a:r>
              <a:rPr lang="en-GB" dirty="0"/>
              <a:t>(options, extensions);</a:t>
            </a:r>
          </a:p>
          <a:p>
            <a:endParaRPr lang="en-GB" dirty="0"/>
          </a:p>
          <a:p>
            <a:r>
              <a:rPr lang="en-GB" dirty="0"/>
              <a:t>            // Add transformers for parameter and response descriptions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AddParameterDescriptionsTransformer</a:t>
            </a:r>
            <a:r>
              <a:rPr lang="en-GB" dirty="0"/>
              <a:t>());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AddResponseDescriptionsTransformer</a:t>
            </a:r>
            <a:r>
              <a:rPr lang="en-GB" dirty="0"/>
              <a:t>());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extensions.AddServerUrls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document transformer we registered with DI previously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options.AddDocumentTransformer</a:t>
            </a:r>
            <a:r>
              <a:rPr lang="en-GB" dirty="0"/>
              <a:t>&lt;</a:t>
            </a:r>
            <a:r>
              <a:rPr lang="en-GB" dirty="0" err="1"/>
              <a:t>AddServersTransformer</a:t>
            </a:r>
            <a:r>
              <a:rPr lang="en-GB" dirty="0"/>
              <a:t>&gt;();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extensions.AddExamples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Determine which JSON serialization context to use for examples</a:t>
            </a:r>
          </a:p>
          <a:p>
            <a:r>
              <a:rPr lang="en-GB" dirty="0"/>
              <a:t>                var </a:t>
            </a:r>
            <a:r>
              <a:rPr lang="en-GB" dirty="0" err="1"/>
              <a:t>serializationContext</a:t>
            </a:r>
            <a:r>
              <a:rPr lang="en-GB" dirty="0"/>
              <a:t> =</a:t>
            </a:r>
          </a:p>
          <a:p>
            <a:r>
              <a:rPr lang="en-GB" dirty="0"/>
              <a:t>                    </a:t>
            </a:r>
            <a:r>
              <a:rPr lang="en-GB" dirty="0" err="1"/>
              <a:t>contexts.Count</a:t>
            </a:r>
            <a:r>
              <a:rPr lang="en-GB" dirty="0"/>
              <a:t> is 1 ?</a:t>
            </a:r>
          </a:p>
          <a:p>
            <a:r>
              <a:rPr lang="en-GB" dirty="0"/>
              <a:t>                    contexts[0] :</a:t>
            </a:r>
          </a:p>
          <a:p>
            <a:r>
              <a:rPr lang="en-GB" dirty="0"/>
              <a:t>                    new </a:t>
            </a:r>
            <a:r>
              <a:rPr lang="en-GB" dirty="0" err="1"/>
              <a:t>ChainedJsonSerializerContext</a:t>
            </a:r>
            <a:r>
              <a:rPr lang="en-GB" dirty="0"/>
              <a:t>(contexts);</a:t>
            </a:r>
          </a:p>
          <a:p>
            <a:endParaRPr lang="en-GB" dirty="0"/>
          </a:p>
          <a:p>
            <a:r>
              <a:rPr lang="en-GB" dirty="0"/>
              <a:t>                // Add the same transformer instance for use with operations and schemas</a:t>
            </a:r>
          </a:p>
          <a:p>
            <a:r>
              <a:rPr lang="en-GB" dirty="0"/>
              <a:t>                var examples = new </a:t>
            </a:r>
            <a:r>
              <a:rPr lang="en-GB" dirty="0" err="1"/>
              <a:t>AddExamplesTransformer</a:t>
            </a:r>
            <a:r>
              <a:rPr lang="en-GB" dirty="0"/>
              <a:t>(</a:t>
            </a:r>
          </a:p>
          <a:p>
            <a:r>
              <a:rPr lang="en-GB" dirty="0"/>
              <a:t>                    </a:t>
            </a:r>
            <a:r>
              <a:rPr lang="en-GB" dirty="0" err="1"/>
              <a:t>extensions.ExamplesMetadata</a:t>
            </a:r>
            <a:r>
              <a:rPr lang="en-GB" dirty="0"/>
              <a:t>,</a:t>
            </a:r>
          </a:p>
          <a:p>
            <a:r>
              <a:rPr lang="en-GB" dirty="0"/>
              <a:t>                    </a:t>
            </a:r>
            <a:r>
              <a:rPr lang="en-GB" dirty="0" err="1"/>
              <a:t>serializationContext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    </a:t>
            </a:r>
            <a:r>
              <a:rPr lang="en-GB" dirty="0" err="1"/>
              <a:t>options.AddOperationTransformer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options.AddSchemaTransformer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extensions.XmlDocumentationAssemblies</a:t>
            </a:r>
            <a:r>
              <a:rPr lang="en-GB" dirty="0"/>
              <a:t> is { Count: &gt; 0 } assemblies)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a transformer to add XML documentation for each assembly</a:t>
            </a:r>
          </a:p>
          <a:p>
            <a:r>
              <a:rPr lang="en-GB" dirty="0"/>
              <a:t>                foreach (var assembly in assemblies)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documentation = new </a:t>
            </a:r>
            <a:r>
              <a:rPr lang="en-GB" dirty="0" err="1"/>
              <a:t>AddXmlDocumentationTransformer</a:t>
            </a:r>
            <a:r>
              <a:rPr lang="en-GB" dirty="0"/>
              <a:t>(assembly);</a:t>
            </a:r>
          </a:p>
          <a:p>
            <a:r>
              <a:rPr lang="en-GB" dirty="0"/>
              <a:t>                    </a:t>
            </a:r>
            <a:r>
              <a:rPr lang="en-GB" dirty="0" err="1"/>
              <a:t>options.AddSchemaTransformer</a:t>
            </a:r>
            <a:r>
              <a:rPr lang="en-GB" dirty="0"/>
              <a:t>(documentation);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// A </a:t>
            </a:r>
            <a:r>
              <a:rPr lang="en-GB" dirty="0" err="1"/>
              <a:t>JsonSerializerContext</a:t>
            </a:r>
            <a:r>
              <a:rPr lang="en-GB" dirty="0"/>
              <a:t> implementation that can use multiple other context to find</a:t>
            </a:r>
          </a:p>
          <a:p>
            <a:r>
              <a:rPr lang="en-GB" dirty="0"/>
              <a:t>    // the </a:t>
            </a:r>
            <a:r>
              <a:rPr lang="en-GB" dirty="0" err="1"/>
              <a:t>JsonTypeInfo</a:t>
            </a:r>
            <a:r>
              <a:rPr lang="en-GB" dirty="0"/>
              <a:t> for a given type when serializing examples for operations and schemas.</a:t>
            </a:r>
          </a:p>
          <a:p>
            <a:r>
              <a:rPr lang="en-GB" dirty="0"/>
              <a:t>    private sealed class </a:t>
            </a:r>
            <a:r>
              <a:rPr lang="en-GB" dirty="0" err="1"/>
              <a:t>ChainedJsonSerializerContext</a:t>
            </a:r>
            <a:r>
              <a:rPr lang="en-GB" dirty="0"/>
              <a:t>(</a:t>
            </a:r>
            <a:r>
              <a:rPr lang="en-GB" dirty="0" err="1"/>
              <a:t>ICollection</a:t>
            </a:r>
            <a:r>
              <a:rPr lang="en-GB" dirty="0"/>
              <a:t>&lt;</a:t>
            </a:r>
            <a:r>
              <a:rPr lang="en-GB" dirty="0" err="1"/>
              <a:t>JsonSerializerContext</a:t>
            </a:r>
            <a:r>
              <a:rPr lang="en-GB" dirty="0"/>
              <a:t>&gt; chain)</a:t>
            </a:r>
          </a:p>
          <a:p>
            <a:r>
              <a:rPr lang="en-GB" dirty="0"/>
              <a:t>        : </a:t>
            </a:r>
            <a:r>
              <a:rPr lang="en-GB" dirty="0" err="1"/>
              <a:t>JsonSerializerContext</a:t>
            </a:r>
            <a:r>
              <a:rPr lang="en-GB" dirty="0"/>
              <a:t>(null)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protected override </a:t>
            </a:r>
            <a:r>
              <a:rPr lang="en-GB" dirty="0" err="1"/>
              <a:t>JsonSerializerOptions</a:t>
            </a:r>
            <a:r>
              <a:rPr lang="en-GB" dirty="0"/>
              <a:t>? </a:t>
            </a:r>
            <a:r>
              <a:rPr lang="en-GB" dirty="0" err="1"/>
              <a:t>GeneratedSerializerOptions</a:t>
            </a:r>
            <a:r>
              <a:rPr lang="en-GB" dirty="0"/>
              <a:t> =&gt; throw new </a:t>
            </a:r>
            <a:r>
              <a:rPr lang="en-GB" dirty="0" err="1"/>
              <a:t>NotSupportedException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public override </a:t>
            </a:r>
            <a:r>
              <a:rPr lang="en-GB" dirty="0" err="1"/>
              <a:t>JsonTypeInfo</a:t>
            </a:r>
            <a:r>
              <a:rPr lang="en-GB" dirty="0"/>
              <a:t>? </a:t>
            </a:r>
            <a:r>
              <a:rPr lang="en-GB" dirty="0" err="1"/>
              <a:t>GetTypeInfo</a:t>
            </a:r>
            <a:r>
              <a:rPr lang="en-GB" dirty="0"/>
              <a:t>(Type type)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(var context in chain)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context.GetTypeInfo</a:t>
            </a:r>
            <a:r>
              <a:rPr lang="en-GB" dirty="0"/>
              <a:t>(type) is { } </a:t>
            </a:r>
            <a:r>
              <a:rPr lang="en-GB" dirty="0" err="1"/>
              <a:t>typeInfo</a:t>
            </a:r>
            <a:r>
              <a:rPr lang="en-GB" dirty="0"/>
              <a:t>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return </a:t>
            </a:r>
            <a:r>
              <a:rPr lang="en-GB" dirty="0" err="1"/>
              <a:t>typeInfo</a:t>
            </a:r>
            <a:r>
              <a:rPr lang="en-GB" dirty="0"/>
              <a:t>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BDF99C3-4EF4-D0FF-E86D-B00E11ECDBA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5F78F-0BFF-EB86-9DC1-8D133F25DD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999421D-2CF5-2AC9-413E-E001260F06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7AC92-61E8-8DD7-5AE9-3312595525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09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A16196-8B2A-3F42-FB81-B3F84E8D8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F7DC550-F9A7-B622-B0FE-3B4EE5FF47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2958CC-7A02-590B-CF5A-CEBC1B248F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using </a:t>
            </a:r>
            <a:r>
              <a:rPr lang="en-GB" dirty="0" err="1"/>
              <a:t>System.Text.Json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System.Text.Json.Serialization.Metadata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MartinCostello.OpenApi.Transformers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Microsoft.AspNetCore.Builder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Microsoft.AspNetCore.Http</a:t>
            </a:r>
            <a:r>
              <a:rPr lang="en-GB" dirty="0"/>
              <a:t>;</a:t>
            </a:r>
          </a:p>
          <a:p>
            <a:r>
              <a:rPr lang="en-GB" dirty="0"/>
              <a:t>using Microsoft.AspNetCore.OpenApi;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Microsoft.Extensions.DependencyInjection</a:t>
            </a:r>
            <a:r>
              <a:rPr lang="en-GB" dirty="0"/>
              <a:t>;</a:t>
            </a:r>
          </a:p>
          <a:p>
            <a:r>
              <a:rPr lang="en-GB" dirty="0"/>
              <a:t>using </a:t>
            </a:r>
            <a:r>
              <a:rPr lang="en-GB" dirty="0" err="1"/>
              <a:t>Microsoft.Extensions.Options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public static class </a:t>
            </a:r>
            <a:r>
              <a:rPr lang="en-GB" dirty="0" err="1"/>
              <a:t>OpenApiExtensions</a:t>
            </a:r>
            <a:endParaRPr lang="en-GB" dirty="0"/>
          </a:p>
          <a:p>
            <a:r>
              <a:rPr lang="en-GB" dirty="0"/>
              <a:t>{</a:t>
            </a:r>
          </a:p>
          <a:p>
            <a:r>
              <a:rPr lang="en-GB" dirty="0"/>
              <a:t>    public static </a:t>
            </a:r>
            <a:r>
              <a:rPr lang="en-GB" dirty="0" err="1"/>
              <a:t>IServiceCollection</a:t>
            </a:r>
            <a:r>
              <a:rPr lang="en-GB" dirty="0"/>
              <a:t> </a:t>
            </a:r>
            <a:r>
              <a:rPr lang="en-GB" dirty="0" err="1"/>
              <a:t>AddOpenApiExtensions</a:t>
            </a:r>
            <a:r>
              <a:rPr lang="en-GB" dirty="0"/>
              <a:t>(</a:t>
            </a:r>
          </a:p>
          <a:p>
            <a:r>
              <a:rPr lang="en-GB" dirty="0"/>
              <a:t>        this </a:t>
            </a:r>
            <a:r>
              <a:rPr lang="en-GB" dirty="0" err="1"/>
              <a:t>IServiceCollection</a:t>
            </a:r>
            <a:r>
              <a:rPr lang="en-GB" dirty="0"/>
              <a:t> services,</a:t>
            </a:r>
          </a:p>
          <a:p>
            <a:r>
              <a:rPr lang="en-GB" dirty="0"/>
              <a:t>        string </a:t>
            </a:r>
            <a:r>
              <a:rPr lang="en-GB" dirty="0" err="1"/>
              <a:t>documentName</a:t>
            </a:r>
            <a:r>
              <a:rPr lang="en-GB" dirty="0"/>
              <a:t>,</a:t>
            </a:r>
          </a:p>
          <a:p>
            <a:r>
              <a:rPr lang="en-GB" dirty="0"/>
              <a:t>        Action&lt;</a:t>
            </a:r>
            <a:r>
              <a:rPr lang="en-GB" dirty="0" err="1"/>
              <a:t>OpenApiOptions</a:t>
            </a:r>
            <a:r>
              <a:rPr lang="en-GB" dirty="0"/>
              <a:t>, </a:t>
            </a:r>
            <a:r>
              <a:rPr lang="en-GB" dirty="0" err="1"/>
              <a:t>OpenApiExtensionsOptions</a:t>
            </a:r>
            <a:r>
              <a:rPr lang="en-GB" dirty="0"/>
              <a:t>&gt; </a:t>
            </a:r>
            <a:r>
              <a:rPr lang="en-GB" dirty="0" err="1"/>
              <a:t>configureOptions</a:t>
            </a:r>
            <a:r>
              <a:rPr lang="en-GB" dirty="0"/>
              <a:t>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// Configure our custom options class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);</a:t>
            </a:r>
          </a:p>
          <a:p>
            <a:r>
              <a:rPr lang="en-GB" dirty="0"/>
              <a:t>      </a:t>
            </a:r>
          </a:p>
          <a:p>
            <a:r>
              <a:rPr lang="en-GB" dirty="0"/>
              <a:t>        // Configure a keyed service (the document is the key) for the document that</a:t>
            </a:r>
          </a:p>
          <a:p>
            <a:r>
              <a:rPr lang="en-GB" dirty="0"/>
              <a:t>        // will populate the response with the server URLs for the application.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services.AddKeyedSingleton</a:t>
            </a:r>
            <a:r>
              <a:rPr lang="en-GB" dirty="0"/>
              <a:t>&lt;</a:t>
            </a:r>
            <a:r>
              <a:rPr lang="en-GB" dirty="0" err="1"/>
              <a:t>IOpenApiDocumentTransformer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, (provider, key) =&gt;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</a:t>
            </a:r>
            <a:r>
              <a:rPr lang="en-GB" dirty="0" err="1"/>
              <a:t>extensionsOptions</a:t>
            </a:r>
            <a:r>
              <a:rPr lang="en-GB" dirty="0"/>
              <a:t> = </a:t>
            </a:r>
            <a:r>
              <a:rPr lang="en-GB" dirty="0" err="1"/>
              <a:t>provider.GetRequiredKeyedService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&gt;&gt;(key);</a:t>
            </a:r>
          </a:p>
          <a:p>
            <a:r>
              <a:rPr lang="en-GB" dirty="0"/>
              <a:t>            var </a:t>
            </a:r>
            <a:r>
              <a:rPr lang="en-GB" dirty="0" err="1"/>
              <a:t>httpContextAccessor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IHttpContextAccessor</a:t>
            </a:r>
            <a:r>
              <a:rPr lang="en-GB" dirty="0"/>
              <a:t>&gt;();</a:t>
            </a:r>
          </a:p>
          <a:p>
            <a:r>
              <a:rPr lang="en-GB" dirty="0"/>
              <a:t>            var </a:t>
            </a:r>
            <a:r>
              <a:rPr lang="en-GB" dirty="0" err="1"/>
              <a:t>forwardedHeadersOptions</a:t>
            </a:r>
            <a:r>
              <a:rPr lang="en-GB" dirty="0"/>
              <a:t> = </a:t>
            </a:r>
            <a:r>
              <a:rPr lang="en-GB" dirty="0" err="1"/>
              <a:t>provider.GetService</a:t>
            </a:r>
            <a:r>
              <a:rPr lang="en-GB" dirty="0"/>
              <a:t>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ForwardedHeadersOptions</a:t>
            </a:r>
            <a:r>
              <a:rPr lang="en-GB" dirty="0"/>
              <a:t>&gt;&gt;();</a:t>
            </a:r>
          </a:p>
          <a:p>
            <a:endParaRPr lang="en-GB" dirty="0"/>
          </a:p>
          <a:p>
            <a:r>
              <a:rPr lang="en-GB" dirty="0"/>
              <a:t>            return new </a:t>
            </a:r>
            <a:r>
              <a:rPr lang="en-GB" dirty="0" err="1"/>
              <a:t>AddServersTransformer</a:t>
            </a:r>
            <a:r>
              <a:rPr lang="en-GB" dirty="0"/>
              <a:t>(</a:t>
            </a:r>
            <a:r>
              <a:rPr lang="en-GB" dirty="0" err="1"/>
              <a:t>extensionsOptions</a:t>
            </a:r>
            <a:r>
              <a:rPr lang="en-GB" dirty="0"/>
              <a:t>, </a:t>
            </a:r>
            <a:r>
              <a:rPr lang="en-GB" dirty="0" err="1"/>
              <a:t>httpContextAccessor</a:t>
            </a:r>
            <a:r>
              <a:rPr lang="en-GB" dirty="0"/>
              <a:t>, </a:t>
            </a:r>
            <a:r>
              <a:rPr lang="en-GB" dirty="0" err="1"/>
              <a:t>forwardedHeadersOptions</a:t>
            </a:r>
            <a:r>
              <a:rPr lang="en-GB" dirty="0"/>
              <a:t>);</a:t>
            </a:r>
          </a:p>
          <a:p>
            <a:r>
              <a:rPr lang="en-GB" dirty="0"/>
              <a:t>        });</a:t>
            </a:r>
          </a:p>
          <a:p>
            <a:endParaRPr lang="en-GB" dirty="0"/>
          </a:p>
          <a:p>
            <a:r>
              <a:rPr lang="en-GB" dirty="0"/>
              <a:t>        // Configure a callback to invoke to apply additional configuration</a:t>
            </a:r>
          </a:p>
          <a:p>
            <a:r>
              <a:rPr lang="en-GB" dirty="0"/>
              <a:t>        // to the OpenAPI options for this document when it is configured.</a:t>
            </a:r>
          </a:p>
          <a:p>
            <a:r>
              <a:rPr lang="en-GB" dirty="0"/>
              <a:t>        </a:t>
            </a:r>
            <a:r>
              <a:rPr lang="en-GB" dirty="0" err="1"/>
              <a:t>services.AddOptions</a:t>
            </a:r>
            <a:r>
              <a:rPr lang="en-GB" dirty="0"/>
              <a:t>&lt;</a:t>
            </a:r>
            <a:r>
              <a:rPr lang="en-GB" dirty="0" err="1"/>
              <a:t>OpenApiOptions</a:t>
            </a:r>
            <a:r>
              <a:rPr lang="en-GB" dirty="0"/>
              <a:t>&gt;(</a:t>
            </a:r>
            <a:r>
              <a:rPr lang="en-GB" dirty="0" err="1"/>
              <a:t>documentName</a:t>
            </a:r>
            <a:r>
              <a:rPr lang="en-GB" dirty="0"/>
              <a:t>)</a:t>
            </a:r>
          </a:p>
          <a:p>
            <a:r>
              <a:rPr lang="en-GB" dirty="0"/>
              <a:t>                .Configure&lt;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&gt;&gt;(</a:t>
            </a:r>
            <a:r>
              <a:rPr lang="en-GB" dirty="0" err="1"/>
              <a:t>ConfigureExtensions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return services;</a:t>
            </a:r>
          </a:p>
          <a:p>
            <a:endParaRPr lang="en-GB" dirty="0"/>
          </a:p>
          <a:p>
            <a:r>
              <a:rPr lang="en-GB" dirty="0"/>
              <a:t>        void </a:t>
            </a:r>
            <a:r>
              <a:rPr lang="en-GB" dirty="0" err="1"/>
              <a:t>ConfigureExtensions</a:t>
            </a:r>
            <a:r>
              <a:rPr lang="en-GB" dirty="0"/>
              <a:t>(</a:t>
            </a:r>
            <a:r>
              <a:rPr lang="en-GB" dirty="0" err="1"/>
              <a:t>OpenApiOptions</a:t>
            </a:r>
            <a:r>
              <a:rPr lang="en-GB" dirty="0"/>
              <a:t> options, </a:t>
            </a:r>
            <a:r>
              <a:rPr lang="en-GB" dirty="0" err="1"/>
              <a:t>IOptions</a:t>
            </a:r>
            <a:r>
              <a:rPr lang="en-GB" dirty="0"/>
              <a:t>&lt;</a:t>
            </a:r>
            <a:r>
              <a:rPr lang="en-GB" dirty="0" err="1"/>
              <a:t>OpenApiExtensionsOptions</a:t>
            </a:r>
            <a:r>
              <a:rPr lang="en-GB" dirty="0"/>
              <a:t>&gt; other)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var extensions = </a:t>
            </a:r>
            <a:r>
              <a:rPr lang="en-GB" dirty="0" err="1"/>
              <a:t>other.Value</a:t>
            </a:r>
            <a:r>
              <a:rPr lang="en-GB" dirty="0"/>
              <a:t>;</a:t>
            </a:r>
          </a:p>
          <a:p>
            <a:r>
              <a:rPr lang="en-GB" dirty="0"/>
              <a:t>            </a:t>
            </a:r>
            <a:r>
              <a:rPr lang="en-GB" dirty="0" err="1"/>
              <a:t>configureOptions</a:t>
            </a:r>
            <a:r>
              <a:rPr lang="en-GB" dirty="0"/>
              <a:t>(options, extensions);</a:t>
            </a:r>
          </a:p>
          <a:p>
            <a:endParaRPr lang="en-GB" dirty="0"/>
          </a:p>
          <a:p>
            <a:r>
              <a:rPr lang="en-GB" dirty="0"/>
              <a:t>            // Add transformers for parameter and response descriptions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AddParameterDescriptionsTransformer</a:t>
            </a:r>
            <a:r>
              <a:rPr lang="en-GB" dirty="0"/>
              <a:t>());</a:t>
            </a:r>
          </a:p>
          <a:p>
            <a:r>
              <a:rPr lang="en-GB" dirty="0"/>
              <a:t>            </a:t>
            </a:r>
            <a:r>
              <a:rPr lang="en-GB" dirty="0" err="1"/>
              <a:t>options.AddOperationTransformer</a:t>
            </a:r>
            <a:r>
              <a:rPr lang="en-GB" dirty="0"/>
              <a:t>(new </a:t>
            </a:r>
            <a:r>
              <a:rPr lang="en-GB" dirty="0" err="1"/>
              <a:t>AddResponseDescriptionsTransformer</a:t>
            </a:r>
            <a:r>
              <a:rPr lang="en-GB" dirty="0"/>
              <a:t>());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extensions.AddServerUrls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document transformer we registered with DI previously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options.AddDocumentTransformer</a:t>
            </a:r>
            <a:r>
              <a:rPr lang="en-GB" dirty="0"/>
              <a:t>&lt;</a:t>
            </a:r>
            <a:r>
              <a:rPr lang="en-GB" dirty="0" err="1"/>
              <a:t>AddServersTransformer</a:t>
            </a:r>
            <a:r>
              <a:rPr lang="en-GB" dirty="0"/>
              <a:t>&gt;();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extensions.AddExamples</a:t>
            </a:r>
            <a:r>
              <a:rPr lang="en-GB" dirty="0"/>
              <a:t>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Determine which JSON serialization context to use for examples</a:t>
            </a:r>
          </a:p>
          <a:p>
            <a:r>
              <a:rPr lang="en-GB" dirty="0"/>
              <a:t>                var </a:t>
            </a:r>
            <a:r>
              <a:rPr lang="en-GB" dirty="0" err="1"/>
              <a:t>serializationContext</a:t>
            </a:r>
            <a:r>
              <a:rPr lang="en-GB" dirty="0"/>
              <a:t> =</a:t>
            </a:r>
          </a:p>
          <a:p>
            <a:r>
              <a:rPr lang="en-GB" dirty="0"/>
              <a:t>                    </a:t>
            </a:r>
            <a:r>
              <a:rPr lang="en-GB" dirty="0" err="1"/>
              <a:t>contexts.Count</a:t>
            </a:r>
            <a:r>
              <a:rPr lang="en-GB" dirty="0"/>
              <a:t> is 1 ?</a:t>
            </a:r>
          </a:p>
          <a:p>
            <a:r>
              <a:rPr lang="en-GB" dirty="0"/>
              <a:t>                    contexts[0] :</a:t>
            </a:r>
          </a:p>
          <a:p>
            <a:r>
              <a:rPr lang="en-GB" dirty="0"/>
              <a:t>                    new </a:t>
            </a:r>
            <a:r>
              <a:rPr lang="en-GB" dirty="0" err="1"/>
              <a:t>ChainedJsonSerializerContext</a:t>
            </a:r>
            <a:r>
              <a:rPr lang="en-GB" dirty="0"/>
              <a:t>(contexts);</a:t>
            </a:r>
          </a:p>
          <a:p>
            <a:endParaRPr lang="en-GB" dirty="0"/>
          </a:p>
          <a:p>
            <a:r>
              <a:rPr lang="en-GB" dirty="0"/>
              <a:t>                // Add the same transformer instance for use with operations and schemas</a:t>
            </a:r>
          </a:p>
          <a:p>
            <a:r>
              <a:rPr lang="en-GB" dirty="0"/>
              <a:t>                var examples = new </a:t>
            </a:r>
            <a:r>
              <a:rPr lang="en-GB" dirty="0" err="1"/>
              <a:t>AddExamplesTransformer</a:t>
            </a:r>
            <a:r>
              <a:rPr lang="en-GB" dirty="0"/>
              <a:t>(</a:t>
            </a:r>
          </a:p>
          <a:p>
            <a:r>
              <a:rPr lang="en-GB" dirty="0"/>
              <a:t>                    </a:t>
            </a:r>
            <a:r>
              <a:rPr lang="en-GB" dirty="0" err="1"/>
              <a:t>extensions.ExamplesMetadata</a:t>
            </a:r>
            <a:r>
              <a:rPr lang="en-GB" dirty="0"/>
              <a:t>,</a:t>
            </a:r>
          </a:p>
          <a:p>
            <a:r>
              <a:rPr lang="en-GB" dirty="0"/>
              <a:t>                    </a:t>
            </a:r>
            <a:r>
              <a:rPr lang="en-GB" dirty="0" err="1"/>
              <a:t>serializationContext</a:t>
            </a:r>
            <a:r>
              <a:rPr lang="en-GB" dirty="0"/>
              <a:t>);</a:t>
            </a:r>
          </a:p>
          <a:p>
            <a:endParaRPr lang="en-GB" dirty="0"/>
          </a:p>
          <a:p>
            <a:r>
              <a:rPr lang="en-GB" dirty="0"/>
              <a:t>                </a:t>
            </a:r>
            <a:r>
              <a:rPr lang="en-GB" dirty="0" err="1"/>
              <a:t>options.AddOperationTransformer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    </a:t>
            </a:r>
            <a:r>
              <a:rPr lang="en-GB" dirty="0" err="1"/>
              <a:t>options.AddSchemaTransformer</a:t>
            </a:r>
            <a:r>
              <a:rPr lang="en-GB" dirty="0"/>
              <a:t>(examples);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if (</a:t>
            </a:r>
            <a:r>
              <a:rPr lang="en-GB" dirty="0" err="1"/>
              <a:t>extensions.XmlDocumentationAssemblies</a:t>
            </a:r>
            <a:r>
              <a:rPr lang="en-GB" dirty="0"/>
              <a:t> is { Count: &gt; 0 } assemblies)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// Add a transformer to add XML documentation for each assembly</a:t>
            </a:r>
          </a:p>
          <a:p>
            <a:r>
              <a:rPr lang="en-GB" dirty="0"/>
              <a:t>                foreach (var assembly in assemblies)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var documentation = new </a:t>
            </a:r>
            <a:r>
              <a:rPr lang="en-GB" dirty="0" err="1"/>
              <a:t>AddXmlDocumentationTransformer</a:t>
            </a:r>
            <a:r>
              <a:rPr lang="en-GB" dirty="0"/>
              <a:t>(assembly);</a:t>
            </a:r>
          </a:p>
          <a:p>
            <a:r>
              <a:rPr lang="en-GB" dirty="0"/>
              <a:t>                    </a:t>
            </a:r>
            <a:r>
              <a:rPr lang="en-GB" dirty="0" err="1"/>
              <a:t>options.AddSchemaTransformer</a:t>
            </a:r>
            <a:r>
              <a:rPr lang="en-GB" dirty="0"/>
              <a:t>(documentation);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endParaRPr lang="en-GB" dirty="0"/>
          </a:p>
          <a:p>
            <a:r>
              <a:rPr lang="en-GB" dirty="0"/>
              <a:t>    // A </a:t>
            </a:r>
            <a:r>
              <a:rPr lang="en-GB" dirty="0" err="1"/>
              <a:t>JsonSerializerContext</a:t>
            </a:r>
            <a:r>
              <a:rPr lang="en-GB" dirty="0"/>
              <a:t> implementation that can use multiple other context to find</a:t>
            </a:r>
          </a:p>
          <a:p>
            <a:r>
              <a:rPr lang="en-GB" dirty="0"/>
              <a:t>    // the </a:t>
            </a:r>
            <a:r>
              <a:rPr lang="en-GB" dirty="0" err="1"/>
              <a:t>JsonTypeInfo</a:t>
            </a:r>
            <a:r>
              <a:rPr lang="en-GB" dirty="0"/>
              <a:t> for a given type when serializing examples for operations and schemas.</a:t>
            </a:r>
          </a:p>
          <a:p>
            <a:r>
              <a:rPr lang="en-GB" dirty="0"/>
              <a:t>    private sealed class </a:t>
            </a:r>
            <a:r>
              <a:rPr lang="en-GB" dirty="0" err="1"/>
              <a:t>ChainedJsonSerializerContext</a:t>
            </a:r>
            <a:r>
              <a:rPr lang="en-GB" dirty="0"/>
              <a:t>(</a:t>
            </a:r>
            <a:r>
              <a:rPr lang="en-GB" dirty="0" err="1"/>
              <a:t>ICollection</a:t>
            </a:r>
            <a:r>
              <a:rPr lang="en-GB" dirty="0"/>
              <a:t>&lt;</a:t>
            </a:r>
            <a:r>
              <a:rPr lang="en-GB" dirty="0" err="1"/>
              <a:t>JsonSerializerContext</a:t>
            </a:r>
            <a:r>
              <a:rPr lang="en-GB" dirty="0"/>
              <a:t>&gt; chain)</a:t>
            </a:r>
          </a:p>
          <a:p>
            <a:r>
              <a:rPr lang="en-GB" dirty="0"/>
              <a:t>        : </a:t>
            </a:r>
            <a:r>
              <a:rPr lang="en-GB" dirty="0" err="1"/>
              <a:t>JsonSerializerContext</a:t>
            </a:r>
            <a:r>
              <a:rPr lang="en-GB" dirty="0"/>
              <a:t>(null)</a:t>
            </a:r>
          </a:p>
          <a:p>
            <a:r>
              <a:rPr lang="en-GB" dirty="0"/>
              <a:t>    {</a:t>
            </a:r>
          </a:p>
          <a:p>
            <a:r>
              <a:rPr lang="en-GB" dirty="0"/>
              <a:t>        protected override </a:t>
            </a:r>
            <a:r>
              <a:rPr lang="en-GB" dirty="0" err="1"/>
              <a:t>JsonSerializerOptions</a:t>
            </a:r>
            <a:r>
              <a:rPr lang="en-GB" dirty="0"/>
              <a:t>? </a:t>
            </a:r>
            <a:r>
              <a:rPr lang="en-GB" dirty="0" err="1"/>
              <a:t>GeneratedSerializerOptions</a:t>
            </a:r>
            <a:r>
              <a:rPr lang="en-GB" dirty="0"/>
              <a:t> =&gt; throw new </a:t>
            </a:r>
            <a:r>
              <a:rPr lang="en-GB" dirty="0" err="1"/>
              <a:t>NotSupportedException</a:t>
            </a:r>
            <a:r>
              <a:rPr lang="en-GB" dirty="0"/>
              <a:t>();</a:t>
            </a:r>
          </a:p>
          <a:p>
            <a:endParaRPr lang="en-GB" dirty="0"/>
          </a:p>
          <a:p>
            <a:r>
              <a:rPr lang="en-GB" dirty="0"/>
              <a:t>        public override </a:t>
            </a:r>
            <a:r>
              <a:rPr lang="en-GB" dirty="0" err="1"/>
              <a:t>JsonTypeInfo</a:t>
            </a:r>
            <a:r>
              <a:rPr lang="en-GB" dirty="0"/>
              <a:t>? </a:t>
            </a:r>
            <a:r>
              <a:rPr lang="en-GB" dirty="0" err="1"/>
              <a:t>GetTypeInfo</a:t>
            </a:r>
            <a:r>
              <a:rPr lang="en-GB" dirty="0"/>
              <a:t>(Type type)</a:t>
            </a:r>
          </a:p>
          <a:p>
            <a:r>
              <a:rPr lang="en-GB" dirty="0"/>
              <a:t>        {</a:t>
            </a:r>
          </a:p>
          <a:p>
            <a:r>
              <a:rPr lang="en-GB" dirty="0"/>
              <a:t>            foreach (var context in chain)</a:t>
            </a:r>
          </a:p>
          <a:p>
            <a:r>
              <a:rPr lang="en-GB" dirty="0"/>
              <a:t>            {</a:t>
            </a:r>
          </a:p>
          <a:p>
            <a:r>
              <a:rPr lang="en-GB" dirty="0"/>
              <a:t>                if (</a:t>
            </a:r>
            <a:r>
              <a:rPr lang="en-GB" dirty="0" err="1"/>
              <a:t>context.GetTypeInfo</a:t>
            </a:r>
            <a:r>
              <a:rPr lang="en-GB" dirty="0"/>
              <a:t>(type) is { } </a:t>
            </a:r>
            <a:r>
              <a:rPr lang="en-GB" dirty="0" err="1"/>
              <a:t>typeInfo</a:t>
            </a:r>
            <a:r>
              <a:rPr lang="en-GB" dirty="0"/>
              <a:t>)</a:t>
            </a:r>
          </a:p>
          <a:p>
            <a:r>
              <a:rPr lang="en-GB" dirty="0"/>
              <a:t>                {</a:t>
            </a:r>
          </a:p>
          <a:p>
            <a:r>
              <a:rPr lang="en-GB" dirty="0"/>
              <a:t>                    return </a:t>
            </a:r>
            <a:r>
              <a:rPr lang="en-GB" dirty="0" err="1"/>
              <a:t>typeInfo</a:t>
            </a:r>
            <a:r>
              <a:rPr lang="en-GB" dirty="0"/>
              <a:t>;</a:t>
            </a:r>
          </a:p>
          <a:p>
            <a:r>
              <a:rPr lang="en-GB" dirty="0"/>
              <a:t>                }</a:t>
            </a:r>
          </a:p>
          <a:p>
            <a:r>
              <a:rPr lang="en-GB" dirty="0"/>
              <a:t>            }</a:t>
            </a:r>
          </a:p>
          <a:p>
            <a:endParaRPr lang="en-GB" dirty="0"/>
          </a:p>
          <a:p>
            <a:r>
              <a:rPr lang="en-GB" dirty="0"/>
              <a:t>            return null;</a:t>
            </a:r>
          </a:p>
          <a:p>
            <a:r>
              <a:rPr lang="en-GB" dirty="0"/>
              <a:t>        }</a:t>
            </a:r>
          </a:p>
          <a:p>
            <a:r>
              <a:rPr lang="en-GB" dirty="0"/>
              <a:t>    }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437F995-1012-615D-9824-406E9B7E03A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01B4D-D443-FE53-FAA6-35D385B0355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9B980C-3EA1-1D59-0A91-7FE3FD7E50F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84C8D1-33B7-ED14-4C1A-AC033D45AC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4059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2302F-69BD-2080-D2C5-16B931649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F305F1-CA03-6481-7F07-11CBECF840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3316BE-B9CE-5C0E-9E5B-7A3B61ED7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namespace </a:t>
            </a:r>
            <a:r>
              <a:rPr lang="en-GB" dirty="0" err="1"/>
              <a:t>MartinCostello.OpenApi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[</a:t>
            </a:r>
            <a:r>
              <a:rPr lang="en-GB" dirty="0" err="1"/>
              <a:t>AttributeUsage</a:t>
            </a:r>
            <a:r>
              <a:rPr lang="en-GB" dirty="0"/>
              <a:t>(</a:t>
            </a:r>
            <a:r>
              <a:rPr lang="en-GB" dirty="0" err="1"/>
              <a:t>AttributeTargets.Method</a:t>
            </a:r>
            <a:r>
              <a:rPr lang="en-GB" dirty="0"/>
              <a:t>, </a:t>
            </a:r>
            <a:r>
              <a:rPr lang="en-GB" dirty="0" err="1"/>
              <a:t>AllowMultiple</a:t>
            </a:r>
            <a:r>
              <a:rPr lang="en-GB" dirty="0"/>
              <a:t> = true)]</a:t>
            </a:r>
          </a:p>
          <a:p>
            <a:r>
              <a:rPr lang="en-GB" dirty="0"/>
              <a:t>public sealed class </a:t>
            </a:r>
            <a:r>
              <a:rPr lang="en-GB" dirty="0" err="1"/>
              <a:t>OpenApiResponseAttribute</a:t>
            </a:r>
            <a:r>
              <a:rPr lang="en-GB" dirty="0"/>
              <a:t>(int </a:t>
            </a:r>
            <a:r>
              <a:rPr lang="en-GB" dirty="0" err="1"/>
              <a:t>httpStatusCode</a:t>
            </a:r>
            <a:r>
              <a:rPr lang="en-GB" dirty="0"/>
              <a:t>, string description) : Attribute</a:t>
            </a:r>
          </a:p>
          <a:p>
            <a:r>
              <a:rPr lang="en-GB" dirty="0"/>
              <a:t>{</a:t>
            </a:r>
          </a:p>
          <a:p>
            <a:r>
              <a:rPr lang="en-GB" dirty="0"/>
              <a:t>    /// &lt;summary&gt;</a:t>
            </a:r>
          </a:p>
          <a:p>
            <a:r>
              <a:rPr lang="en-GB" dirty="0"/>
              <a:t>    /// Gets the HTTP status code for the response.</a:t>
            </a:r>
          </a:p>
          <a:p>
            <a:r>
              <a:rPr lang="en-GB" dirty="0"/>
              <a:t>    /// &lt;/summary&gt;</a:t>
            </a:r>
          </a:p>
          <a:p>
            <a:r>
              <a:rPr lang="en-GB" dirty="0"/>
              <a:t>    public int </a:t>
            </a:r>
            <a:r>
              <a:rPr lang="en-GB" dirty="0" err="1"/>
              <a:t>HttpStatusCode</a:t>
            </a:r>
            <a:r>
              <a:rPr lang="en-GB" dirty="0"/>
              <a:t> { get; } = </a:t>
            </a:r>
            <a:r>
              <a:rPr lang="en-GB" dirty="0" err="1"/>
              <a:t>httpStatusCode</a:t>
            </a:r>
            <a:r>
              <a:rPr lang="en-GB" dirty="0"/>
              <a:t>;</a:t>
            </a:r>
          </a:p>
          <a:p>
            <a:endParaRPr lang="en-GB" dirty="0"/>
          </a:p>
          <a:p>
            <a:r>
              <a:rPr lang="en-GB" dirty="0"/>
              <a:t>    /// &lt;summary&gt;</a:t>
            </a:r>
          </a:p>
          <a:p>
            <a:r>
              <a:rPr lang="en-GB" dirty="0"/>
              <a:t>    /// Gets the description of the response.</a:t>
            </a:r>
          </a:p>
          <a:p>
            <a:r>
              <a:rPr lang="en-GB" dirty="0"/>
              <a:t>    /// &lt;/summary&gt;</a:t>
            </a:r>
          </a:p>
          <a:p>
            <a:r>
              <a:rPr lang="en-GB" dirty="0"/>
              <a:t>    public string Description { get; } = description;</a:t>
            </a:r>
          </a:p>
          <a:p>
            <a:r>
              <a:rPr lang="en-GB" dirty="0"/>
              <a:t>}</a:t>
            </a: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3C001DE-73CD-92E3-CB85-04221939C4B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55D66F-BDDD-AD0F-3B23-0A187EA6DB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472B2A8-81A6-2143-ABC9-B46B1E00D09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11/14/2024 1:45 PM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095F0-C488-28F4-EDD5-12D7ED7E7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950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9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3BFA4EF-9D96-53CA-8DF0-AF76BCA78E45}"/>
              </a:ext>
            </a:extLst>
          </p:cNvPr>
          <p:cNvGrpSpPr/>
          <p:nvPr userDrawn="1"/>
        </p:nvGrpSpPr>
        <p:grpSpPr>
          <a:xfrm>
            <a:off x="7819360" y="-1155"/>
            <a:ext cx="4372642" cy="6859155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04B2F92B-680E-D9A3-A86C-2FD96195D6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DB2572F-9EC8-907E-BC6D-B64B2150D87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D30C012E-AC6F-0CB4-5EF4-9320FDAA29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6209864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EB6693AF-AE2B-0E8F-E95B-7C5E42B2CAC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8DE6E0F4-EB1B-1087-9A06-05AA9348E9D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5238627" y="2597286"/>
            <a:ext cx="6380674" cy="1663427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651C1F6-DEB0-AFDF-C4BB-AA31BE8D3D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1010" y="2365565"/>
            <a:ext cx="4158362" cy="1239996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0C42DB2F-8FFD-F6F8-DED6-9DBA7862C5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2699" y="3838520"/>
            <a:ext cx="3946208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8497676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ntered Title/text/char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E601496-DC71-36E8-19DE-911D4632C0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764" y="422028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Chart Placeholder 6">
            <a:extLst>
              <a:ext uri="{FF2B5EF4-FFF2-40B4-BE49-F238E27FC236}">
                <a16:creationId xmlns:a16="http://schemas.microsoft.com/office/drawing/2014/main" id="{392A398C-8712-6E39-6EEA-7710EB9C5417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1512498" y="2182664"/>
            <a:ext cx="9172754" cy="3577086"/>
          </a:xfrm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D5F456-EAC5-42C5-2BDB-0C5DF3D86B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46273" y="1220473"/>
            <a:ext cx="7297503" cy="184666"/>
          </a:xfrm>
        </p:spPr>
        <p:txBody>
          <a:bodyPr/>
          <a:lstStyle>
            <a:lvl1pPr marL="0" indent="0" algn="ctr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vel.</a:t>
            </a:r>
          </a:p>
        </p:txBody>
      </p:sp>
    </p:spTree>
    <p:extLst>
      <p:ext uri="{BB962C8B-B14F-4D97-AF65-F5344CB8AC3E}">
        <p14:creationId xmlns:p14="http://schemas.microsoft.com/office/powerpoint/2010/main" val="22243942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5D70DD-A986-B75C-5CAA-85386F097C69}"/>
              </a:ext>
            </a:extLst>
          </p:cNvPr>
          <p:cNvCxnSpPr>
            <a:cxnSpLocks/>
          </p:cNvCxnSpPr>
          <p:nvPr userDrawn="1"/>
        </p:nvCxnSpPr>
        <p:spPr>
          <a:xfrm>
            <a:off x="6087048" y="4441371"/>
            <a:ext cx="0" cy="878435"/>
          </a:xfrm>
          <a:prstGeom prst="line">
            <a:avLst/>
          </a:prstGeom>
          <a:ln w="25400" cap="rnd">
            <a:solidFill>
              <a:srgbClr val="7620C9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FC142380-C088-859C-F2F1-2F89FD032251}"/>
              </a:ext>
            </a:extLst>
          </p:cNvPr>
          <p:cNvCxnSpPr>
            <a:cxnSpLocks/>
          </p:cNvCxnSpPr>
          <p:nvPr userDrawn="1"/>
        </p:nvCxnSpPr>
        <p:spPr>
          <a:xfrm>
            <a:off x="4684055" y="3843230"/>
            <a:ext cx="0" cy="1476576"/>
          </a:xfrm>
          <a:prstGeom prst="line">
            <a:avLst/>
          </a:prstGeom>
          <a:ln w="25400" cap="rnd">
            <a:solidFill>
              <a:srgbClr val="9715BF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1FDA0BB0-57F5-C6BA-24D4-AE47F28BCED3}"/>
              </a:ext>
            </a:extLst>
          </p:cNvPr>
          <p:cNvCxnSpPr>
            <a:cxnSpLocks/>
          </p:cNvCxnSpPr>
          <p:nvPr userDrawn="1"/>
        </p:nvCxnSpPr>
        <p:spPr>
          <a:xfrm>
            <a:off x="3297156" y="3251964"/>
            <a:ext cx="0" cy="2067842"/>
          </a:xfrm>
          <a:prstGeom prst="line">
            <a:avLst/>
          </a:prstGeom>
          <a:ln w="25400" cap="rnd">
            <a:solidFill>
              <a:schemeClr val="accent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85B73E78-C1B3-3453-EB24-1F895B4A14F8}"/>
              </a:ext>
            </a:extLst>
          </p:cNvPr>
          <p:cNvCxnSpPr>
            <a:cxnSpLocks/>
          </p:cNvCxnSpPr>
          <p:nvPr userDrawn="1"/>
        </p:nvCxnSpPr>
        <p:spPr>
          <a:xfrm>
            <a:off x="1892752" y="2660698"/>
            <a:ext cx="0" cy="2659108"/>
          </a:xfrm>
          <a:prstGeom prst="line">
            <a:avLst/>
          </a:prstGeom>
          <a:ln w="25400" cap="rnd">
            <a:solidFill>
              <a:schemeClr val="accent2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eform 12">
            <a:extLst>
              <a:ext uri="{FF2B5EF4-FFF2-40B4-BE49-F238E27FC236}">
                <a16:creationId xmlns:a16="http://schemas.microsoft.com/office/drawing/2014/main" id="{C8B30E9D-679E-3AE4-3785-BC52E6DCEF16}"/>
              </a:ext>
            </a:extLst>
          </p:cNvPr>
          <p:cNvSpPr/>
          <p:nvPr/>
        </p:nvSpPr>
        <p:spPr>
          <a:xfrm rot="10800000">
            <a:off x="1770809" y="2225048"/>
            <a:ext cx="5046653" cy="384673"/>
          </a:xfrm>
          <a:custGeom>
            <a:avLst/>
            <a:gdLst>
              <a:gd name="connsiteX0" fmla="*/ 0 w 5046652"/>
              <a:gd name="connsiteY0" fmla="*/ 0 h 384673"/>
              <a:gd name="connsiteX1" fmla="*/ 4979353 w 5046652"/>
              <a:gd name="connsiteY1" fmla="*/ 0 h 384673"/>
              <a:gd name="connsiteX2" fmla="*/ 5046653 w 5046652"/>
              <a:gd name="connsiteY2" fmla="*/ 67313 h 384673"/>
              <a:gd name="connsiteX3" fmla="*/ 5046653 w 5046652"/>
              <a:gd name="connsiteY3" fmla="*/ 317360 h 384673"/>
              <a:gd name="connsiteX4" fmla="*/ 4979353 w 5046652"/>
              <a:gd name="connsiteY4" fmla="*/ 384673 h 384673"/>
              <a:gd name="connsiteX5" fmla="*/ 0 w 5046652"/>
              <a:gd name="connsiteY5" fmla="*/ 384673 h 384673"/>
              <a:gd name="connsiteX6" fmla="*/ 0 w 5046652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2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3" y="30137"/>
                  <a:pt x="5046653" y="67313"/>
                </a:cubicBezTo>
                <a:lnTo>
                  <a:pt x="5046653" y="317360"/>
                </a:lnTo>
                <a:cubicBezTo>
                  <a:pt x="5046653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2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9DE1D110-FD9B-55E0-F344-734BE50E7D05}"/>
              </a:ext>
            </a:extLst>
          </p:cNvPr>
          <p:cNvSpPr/>
          <p:nvPr/>
        </p:nvSpPr>
        <p:spPr>
          <a:xfrm rot="10800000">
            <a:off x="4565963" y="3405031"/>
            <a:ext cx="4569789" cy="384673"/>
          </a:xfrm>
          <a:custGeom>
            <a:avLst/>
            <a:gdLst>
              <a:gd name="connsiteX0" fmla="*/ 0 w 5046653"/>
              <a:gd name="connsiteY0" fmla="*/ 0 h 384673"/>
              <a:gd name="connsiteX1" fmla="*/ 4979353 w 5046653"/>
              <a:gd name="connsiteY1" fmla="*/ 0 h 384673"/>
              <a:gd name="connsiteX2" fmla="*/ 5046654 w 5046653"/>
              <a:gd name="connsiteY2" fmla="*/ 67313 h 384673"/>
              <a:gd name="connsiteX3" fmla="*/ 5046654 w 5046653"/>
              <a:gd name="connsiteY3" fmla="*/ 317360 h 384673"/>
              <a:gd name="connsiteX4" fmla="*/ 4979353 w 5046653"/>
              <a:gd name="connsiteY4" fmla="*/ 384673 h 384673"/>
              <a:gd name="connsiteX5" fmla="*/ 0 w 5046653"/>
              <a:gd name="connsiteY5" fmla="*/ 384673 h 384673"/>
              <a:gd name="connsiteX6" fmla="*/ 0 w 5046653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46653" h="384673">
                <a:moveTo>
                  <a:pt x="0" y="0"/>
                </a:moveTo>
                <a:lnTo>
                  <a:pt x="4979353" y="0"/>
                </a:lnTo>
                <a:cubicBezTo>
                  <a:pt x="5016522" y="0"/>
                  <a:pt x="5046654" y="30137"/>
                  <a:pt x="5046654" y="67313"/>
                </a:cubicBezTo>
                <a:lnTo>
                  <a:pt x="5046654" y="317360"/>
                </a:lnTo>
                <a:cubicBezTo>
                  <a:pt x="5046654" y="354536"/>
                  <a:pt x="5016522" y="384673"/>
                  <a:pt x="4979353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9715BF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644BDF2D-FE96-D6E4-C79C-FAB3283B5EF5}"/>
              </a:ext>
            </a:extLst>
          </p:cNvPr>
          <p:cNvSpPr/>
          <p:nvPr/>
        </p:nvSpPr>
        <p:spPr>
          <a:xfrm rot="10800000">
            <a:off x="7382751" y="4592369"/>
            <a:ext cx="2545212" cy="383680"/>
          </a:xfrm>
          <a:custGeom>
            <a:avLst/>
            <a:gdLst>
              <a:gd name="connsiteX0" fmla="*/ 0 w 2545212"/>
              <a:gd name="connsiteY0" fmla="*/ 0 h 383680"/>
              <a:gd name="connsiteX1" fmla="*/ 2477912 w 2545212"/>
              <a:gd name="connsiteY1" fmla="*/ 0 h 383680"/>
              <a:gd name="connsiteX2" fmla="*/ 2545213 w 2545212"/>
              <a:gd name="connsiteY2" fmla="*/ 67313 h 383680"/>
              <a:gd name="connsiteX3" fmla="*/ 2545213 w 2545212"/>
              <a:gd name="connsiteY3" fmla="*/ 316367 h 383680"/>
              <a:gd name="connsiteX4" fmla="*/ 2477912 w 2545212"/>
              <a:gd name="connsiteY4" fmla="*/ 383681 h 383680"/>
              <a:gd name="connsiteX5" fmla="*/ 0 w 2545212"/>
              <a:gd name="connsiteY5" fmla="*/ 383681 h 383680"/>
              <a:gd name="connsiteX6" fmla="*/ 0 w 2545212"/>
              <a:gd name="connsiteY6" fmla="*/ 0 h 383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5212" h="383680">
                <a:moveTo>
                  <a:pt x="0" y="0"/>
                </a:moveTo>
                <a:lnTo>
                  <a:pt x="2477912" y="0"/>
                </a:lnTo>
                <a:cubicBezTo>
                  <a:pt x="2515081" y="0"/>
                  <a:pt x="2545213" y="30137"/>
                  <a:pt x="2545213" y="67313"/>
                </a:cubicBezTo>
                <a:lnTo>
                  <a:pt x="2545213" y="316367"/>
                </a:lnTo>
                <a:cubicBezTo>
                  <a:pt x="2545213" y="353544"/>
                  <a:pt x="2515081" y="383681"/>
                  <a:pt x="2477912" y="383681"/>
                </a:cubicBezTo>
                <a:lnTo>
                  <a:pt x="0" y="383681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502BD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3B6A9CF2-1A90-E2BA-668B-5349AE1FDF82}"/>
              </a:ext>
            </a:extLst>
          </p:cNvPr>
          <p:cNvSpPr/>
          <p:nvPr/>
        </p:nvSpPr>
        <p:spPr>
          <a:xfrm rot="10800000">
            <a:off x="3173797" y="2814514"/>
            <a:ext cx="2523332" cy="384674"/>
          </a:xfrm>
          <a:custGeom>
            <a:avLst/>
            <a:gdLst>
              <a:gd name="connsiteX0" fmla="*/ 0 w 2523332"/>
              <a:gd name="connsiteY0" fmla="*/ 0 h 384674"/>
              <a:gd name="connsiteX1" fmla="*/ 2456044 w 2523332"/>
              <a:gd name="connsiteY1" fmla="*/ 0 h 384674"/>
              <a:gd name="connsiteX2" fmla="*/ 2523333 w 2523332"/>
              <a:gd name="connsiteY2" fmla="*/ 67314 h 384674"/>
              <a:gd name="connsiteX3" fmla="*/ 2523333 w 2523332"/>
              <a:gd name="connsiteY3" fmla="*/ 317362 h 384674"/>
              <a:gd name="connsiteX4" fmla="*/ 2456044 w 2523332"/>
              <a:gd name="connsiteY4" fmla="*/ 384675 h 384674"/>
              <a:gd name="connsiteX5" fmla="*/ 0 w 2523332"/>
              <a:gd name="connsiteY5" fmla="*/ 384675 h 384674"/>
              <a:gd name="connsiteX6" fmla="*/ 0 w 2523332"/>
              <a:gd name="connsiteY6" fmla="*/ 0 h 384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32" h="384674">
                <a:moveTo>
                  <a:pt x="0" y="0"/>
                </a:moveTo>
                <a:lnTo>
                  <a:pt x="2456044" y="0"/>
                </a:lnTo>
                <a:cubicBezTo>
                  <a:pt x="2493207" y="0"/>
                  <a:pt x="2523333" y="30137"/>
                  <a:pt x="2523333" y="67314"/>
                </a:cubicBezTo>
                <a:lnTo>
                  <a:pt x="2523333" y="317362"/>
                </a:lnTo>
                <a:cubicBezTo>
                  <a:pt x="2523333" y="354538"/>
                  <a:pt x="2493207" y="384675"/>
                  <a:pt x="2456044" y="384675"/>
                </a:cubicBezTo>
                <a:lnTo>
                  <a:pt x="0" y="384675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accent5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A904BF3-46CE-27FF-25AB-2366C3BF3ADA}"/>
              </a:ext>
            </a:extLst>
          </p:cNvPr>
          <p:cNvSpPr/>
          <p:nvPr/>
        </p:nvSpPr>
        <p:spPr>
          <a:xfrm rot="10800000">
            <a:off x="5977209" y="3995553"/>
            <a:ext cx="2523320" cy="384673"/>
          </a:xfrm>
          <a:custGeom>
            <a:avLst/>
            <a:gdLst>
              <a:gd name="connsiteX0" fmla="*/ 0 w 2523320"/>
              <a:gd name="connsiteY0" fmla="*/ 0 h 384673"/>
              <a:gd name="connsiteX1" fmla="*/ 2456020 w 2523320"/>
              <a:gd name="connsiteY1" fmla="*/ 0 h 384673"/>
              <a:gd name="connsiteX2" fmla="*/ 2523321 w 2523320"/>
              <a:gd name="connsiteY2" fmla="*/ 67313 h 384673"/>
              <a:gd name="connsiteX3" fmla="*/ 2523321 w 2523320"/>
              <a:gd name="connsiteY3" fmla="*/ 317360 h 384673"/>
              <a:gd name="connsiteX4" fmla="*/ 2456020 w 2523320"/>
              <a:gd name="connsiteY4" fmla="*/ 384673 h 384673"/>
              <a:gd name="connsiteX5" fmla="*/ 0 w 2523320"/>
              <a:gd name="connsiteY5" fmla="*/ 384673 h 384673"/>
              <a:gd name="connsiteX6" fmla="*/ 0 w 2523320"/>
              <a:gd name="connsiteY6" fmla="*/ 0 h 384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3320" h="384673">
                <a:moveTo>
                  <a:pt x="0" y="0"/>
                </a:moveTo>
                <a:lnTo>
                  <a:pt x="2456020" y="0"/>
                </a:lnTo>
                <a:cubicBezTo>
                  <a:pt x="2493189" y="0"/>
                  <a:pt x="2523321" y="30137"/>
                  <a:pt x="2523321" y="67313"/>
                </a:cubicBezTo>
                <a:lnTo>
                  <a:pt x="2523321" y="317360"/>
                </a:lnTo>
                <a:cubicBezTo>
                  <a:pt x="2523321" y="354537"/>
                  <a:pt x="2493189" y="384673"/>
                  <a:pt x="2456020" y="384673"/>
                </a:cubicBezTo>
                <a:lnTo>
                  <a:pt x="0" y="384673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rgbClr val="7620C9"/>
              </a:gs>
              <a:gs pos="41833">
                <a:srgbClr val="7D1DC6"/>
              </a:gs>
              <a:gs pos="100000">
                <a:srgbClr val="7D1DC6">
                  <a:alpha val="0"/>
                </a:srgbClr>
              </a:gs>
            </a:gsLst>
            <a:lin ang="745" scaled="1"/>
            <a:tileRect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pPr lvl="0"/>
            <a:endParaRPr lang="en-US"/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73A03B20-AF78-2132-0B68-076193CFF850}"/>
              </a:ext>
            </a:extLst>
          </p:cNvPr>
          <p:cNvSpPr/>
          <p:nvPr/>
        </p:nvSpPr>
        <p:spPr>
          <a:xfrm>
            <a:off x="1975181" y="5431946"/>
            <a:ext cx="1238908" cy="47119"/>
          </a:xfrm>
          <a:custGeom>
            <a:avLst/>
            <a:gdLst>
              <a:gd name="connsiteX0" fmla="*/ 0 w 1416427"/>
              <a:gd name="connsiteY0" fmla="*/ 0 h 47119"/>
              <a:gd name="connsiteX1" fmla="*/ 1416428 w 1416427"/>
              <a:gd name="connsiteY1" fmla="*/ 0 h 47119"/>
              <a:gd name="connsiteX2" fmla="*/ 1416428 w 1416427"/>
              <a:gd name="connsiteY2" fmla="*/ 47119 h 47119"/>
              <a:gd name="connsiteX3" fmla="*/ 0 w 141642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6427" h="47119">
                <a:moveTo>
                  <a:pt x="0" y="0"/>
                </a:moveTo>
                <a:lnTo>
                  <a:pt x="1416428" y="0"/>
                </a:lnTo>
                <a:lnTo>
                  <a:pt x="141642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100000">
                <a:schemeClr val="accent2"/>
              </a:gs>
              <a:gs pos="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40944A5F-39BF-FBCE-C18A-439DBDA305A6}"/>
              </a:ext>
            </a:extLst>
          </p:cNvPr>
          <p:cNvSpPr/>
          <p:nvPr/>
        </p:nvSpPr>
        <p:spPr>
          <a:xfrm>
            <a:off x="1" y="5431946"/>
            <a:ext cx="1820418" cy="47119"/>
          </a:xfrm>
          <a:custGeom>
            <a:avLst/>
            <a:gdLst>
              <a:gd name="connsiteX0" fmla="*/ 0 w 1803342"/>
              <a:gd name="connsiteY0" fmla="*/ 0 h 47119"/>
              <a:gd name="connsiteX1" fmla="*/ 1803343 w 1803342"/>
              <a:gd name="connsiteY1" fmla="*/ 0 h 47119"/>
              <a:gd name="connsiteX2" fmla="*/ 1803343 w 1803342"/>
              <a:gd name="connsiteY2" fmla="*/ 47119 h 47119"/>
              <a:gd name="connsiteX3" fmla="*/ 0 w 1803342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0" y="0"/>
                </a:moveTo>
                <a:lnTo>
                  <a:pt x="1803343" y="0"/>
                </a:lnTo>
                <a:lnTo>
                  <a:pt x="1803343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29000">
                <a:schemeClr val="accent2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E959A602-CE0E-C701-9CB8-05D380336AAB}"/>
              </a:ext>
            </a:extLst>
          </p:cNvPr>
          <p:cNvSpPr/>
          <p:nvPr/>
        </p:nvSpPr>
        <p:spPr>
          <a:xfrm>
            <a:off x="3376222" y="5431946"/>
            <a:ext cx="1218698" cy="47119"/>
          </a:xfrm>
          <a:custGeom>
            <a:avLst/>
            <a:gdLst>
              <a:gd name="connsiteX0" fmla="*/ 0 w 1436617"/>
              <a:gd name="connsiteY0" fmla="*/ 0 h 47119"/>
              <a:gd name="connsiteX1" fmla="*/ 1436618 w 1436617"/>
              <a:gd name="connsiteY1" fmla="*/ 0 h 47119"/>
              <a:gd name="connsiteX2" fmla="*/ 1436618 w 1436617"/>
              <a:gd name="connsiteY2" fmla="*/ 47119 h 47119"/>
              <a:gd name="connsiteX3" fmla="*/ 0 w 1436617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36617" h="47119">
                <a:moveTo>
                  <a:pt x="0" y="0"/>
                </a:moveTo>
                <a:lnTo>
                  <a:pt x="1436618" y="0"/>
                </a:lnTo>
                <a:lnTo>
                  <a:pt x="1436618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rgbClr val="9715BF"/>
              </a:gs>
              <a:gs pos="100000">
                <a:schemeClr val="accent5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9CD3B4FB-F351-5AC8-B3E2-801B968BC61C}"/>
              </a:ext>
            </a:extLst>
          </p:cNvPr>
          <p:cNvSpPr/>
          <p:nvPr/>
        </p:nvSpPr>
        <p:spPr>
          <a:xfrm>
            <a:off x="4763120" y="5431946"/>
            <a:ext cx="1242271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98000">
                <a:srgbClr val="9715BF"/>
              </a:gs>
              <a:gs pos="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A9E4FF91-BCDF-0D34-089B-BA8E56B02B9A}"/>
              </a:ext>
            </a:extLst>
          </p:cNvPr>
          <p:cNvSpPr/>
          <p:nvPr/>
        </p:nvSpPr>
        <p:spPr>
          <a:xfrm>
            <a:off x="6163520" y="5431946"/>
            <a:ext cx="1244864" cy="47119"/>
          </a:xfrm>
          <a:custGeom>
            <a:avLst/>
            <a:gdLst>
              <a:gd name="connsiteX0" fmla="*/ 0 w 1571194"/>
              <a:gd name="connsiteY0" fmla="*/ 0 h 47119"/>
              <a:gd name="connsiteX1" fmla="*/ 1571195 w 1571194"/>
              <a:gd name="connsiteY1" fmla="*/ 0 h 47119"/>
              <a:gd name="connsiteX2" fmla="*/ 1571195 w 1571194"/>
              <a:gd name="connsiteY2" fmla="*/ 47119 h 47119"/>
              <a:gd name="connsiteX3" fmla="*/ 0 w 1571194"/>
              <a:gd name="connsiteY3" fmla="*/ 47119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71194" h="47119">
                <a:moveTo>
                  <a:pt x="0" y="0"/>
                </a:moveTo>
                <a:lnTo>
                  <a:pt x="1571195" y="0"/>
                </a:lnTo>
                <a:lnTo>
                  <a:pt x="1571195" y="47119"/>
                </a:lnTo>
                <a:lnTo>
                  <a:pt x="0" y="47119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97000">
                <a:srgbClr val="7620C9"/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5CCBF2E9-6059-9F22-D95B-FBCF7E6DA20E}"/>
              </a:ext>
            </a:extLst>
          </p:cNvPr>
          <p:cNvSpPr/>
          <p:nvPr/>
        </p:nvSpPr>
        <p:spPr>
          <a:xfrm>
            <a:off x="1813688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2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67EF2AC4-F0DD-1CD2-D852-5E52AA53DC5A}"/>
              </a:ext>
            </a:extLst>
          </p:cNvPr>
          <p:cNvSpPr/>
          <p:nvPr/>
        </p:nvSpPr>
        <p:spPr>
          <a:xfrm>
            <a:off x="3218092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chemeClr val="accent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1766A14C-9AEC-2986-1CBC-42B21091EB67}"/>
              </a:ext>
            </a:extLst>
          </p:cNvPr>
          <p:cNvSpPr/>
          <p:nvPr/>
        </p:nvSpPr>
        <p:spPr>
          <a:xfrm>
            <a:off x="4604991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9" y="158187"/>
                  <a:pt x="0" y="122776"/>
                  <a:pt x="0" y="79093"/>
                </a:cubicBezTo>
                <a:cubicBezTo>
                  <a:pt x="0" y="35411"/>
                  <a:pt x="35399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9715BF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C08C62CB-7631-07E0-B7F0-CA43851B5CC5}"/>
              </a:ext>
            </a:extLst>
          </p:cNvPr>
          <p:cNvSpPr/>
          <p:nvPr/>
        </p:nvSpPr>
        <p:spPr>
          <a:xfrm>
            <a:off x="60079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5 w 158129"/>
              <a:gd name="connsiteY1" fmla="*/ 158187 h 158186"/>
              <a:gd name="connsiteX2" fmla="*/ 0 w 158129"/>
              <a:gd name="connsiteY2" fmla="*/ 79093 h 158186"/>
              <a:gd name="connsiteX3" fmla="*/ 79065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5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5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7620C9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EE3EA543-3C00-3031-B0DE-416FBE2B10C6}"/>
              </a:ext>
            </a:extLst>
          </p:cNvPr>
          <p:cNvSpPr/>
          <p:nvPr/>
        </p:nvSpPr>
        <p:spPr>
          <a:xfrm rot="10800000">
            <a:off x="7563920" y="5431947"/>
            <a:ext cx="4628080" cy="47117"/>
          </a:xfrm>
          <a:custGeom>
            <a:avLst/>
            <a:gdLst>
              <a:gd name="connsiteX0" fmla="*/ -300 w 1803342"/>
              <a:gd name="connsiteY0" fmla="*/ -8 h 47119"/>
              <a:gd name="connsiteX1" fmla="*/ 1803043 w 1803342"/>
              <a:gd name="connsiteY1" fmla="*/ -8 h 47119"/>
              <a:gd name="connsiteX2" fmla="*/ 1803043 w 1803342"/>
              <a:gd name="connsiteY2" fmla="*/ 47111 h 47119"/>
              <a:gd name="connsiteX3" fmla="*/ -300 w 1803342"/>
              <a:gd name="connsiteY3" fmla="*/ 47111 h 47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342" h="47119">
                <a:moveTo>
                  <a:pt x="-300" y="-8"/>
                </a:moveTo>
                <a:lnTo>
                  <a:pt x="1803043" y="-8"/>
                </a:lnTo>
                <a:lnTo>
                  <a:pt x="1803043" y="47111"/>
                </a:lnTo>
                <a:lnTo>
                  <a:pt x="-300" y="47111"/>
                </a:lnTo>
                <a:close/>
              </a:path>
            </a:pathLst>
          </a:custGeom>
          <a:gradFill>
            <a:gsLst>
              <a:gs pos="29646">
                <a:schemeClr val="accent1"/>
              </a:gs>
              <a:gs pos="100000">
                <a:srgbClr val="B8B8B8">
                  <a:alpha val="0"/>
                </a:srgbClr>
              </a:gs>
            </a:gsLst>
            <a:lin ang="10800000" scaled="1"/>
          </a:gradFill>
          <a:ln w="6014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5F50C6D5-147E-1113-733B-A978259A8E9A}"/>
              </a:ext>
            </a:extLst>
          </p:cNvPr>
          <p:cNvSpPr/>
          <p:nvPr/>
        </p:nvSpPr>
        <p:spPr>
          <a:xfrm>
            <a:off x="7408384" y="5374728"/>
            <a:ext cx="158129" cy="158186"/>
          </a:xfrm>
          <a:custGeom>
            <a:avLst/>
            <a:gdLst>
              <a:gd name="connsiteX0" fmla="*/ 158129 w 158129"/>
              <a:gd name="connsiteY0" fmla="*/ 79093 h 158186"/>
              <a:gd name="connsiteX1" fmla="*/ 79064 w 158129"/>
              <a:gd name="connsiteY1" fmla="*/ 158187 h 158186"/>
              <a:gd name="connsiteX2" fmla="*/ 0 w 158129"/>
              <a:gd name="connsiteY2" fmla="*/ 79093 h 158186"/>
              <a:gd name="connsiteX3" fmla="*/ 79064 w 158129"/>
              <a:gd name="connsiteY3" fmla="*/ 0 h 158186"/>
              <a:gd name="connsiteX4" fmla="*/ 158129 w 158129"/>
              <a:gd name="connsiteY4" fmla="*/ 79093 h 158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129" h="158186">
                <a:moveTo>
                  <a:pt x="158129" y="79093"/>
                </a:moveTo>
                <a:cubicBezTo>
                  <a:pt x="158129" y="122776"/>
                  <a:pt x="122731" y="158187"/>
                  <a:pt x="79064" y="158187"/>
                </a:cubicBezTo>
                <a:cubicBezTo>
                  <a:pt x="35398" y="158187"/>
                  <a:pt x="0" y="122776"/>
                  <a:pt x="0" y="79093"/>
                </a:cubicBezTo>
                <a:cubicBezTo>
                  <a:pt x="0" y="35411"/>
                  <a:pt x="35398" y="0"/>
                  <a:pt x="79064" y="0"/>
                </a:cubicBezTo>
                <a:cubicBezTo>
                  <a:pt x="122731" y="0"/>
                  <a:pt x="158129" y="35411"/>
                  <a:pt x="158129" y="79093"/>
                </a:cubicBezTo>
                <a:close/>
              </a:path>
            </a:pathLst>
          </a:custGeom>
          <a:noFill/>
          <a:ln w="25400" cap="flat">
            <a:solidFill>
              <a:srgbClr val="512BD5"/>
            </a:solidFill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0341FD00-6FF5-B524-B419-E8145CC7FE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00011" y="2325051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2" name="Text Placeholder 50">
            <a:extLst>
              <a:ext uri="{FF2B5EF4-FFF2-40B4-BE49-F238E27FC236}">
                <a16:creationId xmlns:a16="http://schemas.microsoft.com/office/drawing/2014/main" id="{33F82E6D-99DC-2ED4-AAD2-3444E5AADAA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299140" y="2916023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8" name="Text Placeholder 50">
            <a:extLst>
              <a:ext uri="{FF2B5EF4-FFF2-40B4-BE49-F238E27FC236}">
                <a16:creationId xmlns:a16="http://schemas.microsoft.com/office/drawing/2014/main" id="{E9969CDB-BCB1-77C8-B77E-E12382189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2833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Jan 2024</a:t>
            </a:r>
          </a:p>
        </p:txBody>
      </p:sp>
      <p:sp>
        <p:nvSpPr>
          <p:cNvPr id="59" name="Text Placeholder 50">
            <a:extLst>
              <a:ext uri="{FF2B5EF4-FFF2-40B4-BE49-F238E27FC236}">
                <a16:creationId xmlns:a16="http://schemas.microsoft.com/office/drawing/2014/main" id="{B5D3283F-A3B1-8BE3-F44A-93136FBEC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907237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Feb 2024</a:t>
            </a:r>
          </a:p>
        </p:txBody>
      </p:sp>
      <p:sp>
        <p:nvSpPr>
          <p:cNvPr id="60" name="Text Placeholder 50">
            <a:extLst>
              <a:ext uri="{FF2B5EF4-FFF2-40B4-BE49-F238E27FC236}">
                <a16:creationId xmlns:a16="http://schemas.microsoft.com/office/drawing/2014/main" id="{DE94C782-54DD-2E91-99CC-208753015BC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294136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Mar 2024</a:t>
            </a:r>
          </a:p>
        </p:txBody>
      </p:sp>
      <p:sp>
        <p:nvSpPr>
          <p:cNvPr id="61" name="Text Placeholder 50">
            <a:extLst>
              <a:ext uri="{FF2B5EF4-FFF2-40B4-BE49-F238E27FC236}">
                <a16:creationId xmlns:a16="http://schemas.microsoft.com/office/drawing/2014/main" id="{90095A9B-1756-6D51-F54B-83E9DEA0D6C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971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Apr 2024</a:t>
            </a:r>
          </a:p>
        </p:txBody>
      </p:sp>
      <p:sp>
        <p:nvSpPr>
          <p:cNvPr id="62" name="Text Placeholder 50">
            <a:extLst>
              <a:ext uri="{FF2B5EF4-FFF2-40B4-BE49-F238E27FC236}">
                <a16:creationId xmlns:a16="http://schemas.microsoft.com/office/drawing/2014/main" id="{EF2F626F-B605-9D10-A3BE-F234901F43F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7529" y="5660033"/>
            <a:ext cx="779839" cy="153888"/>
          </a:xfrm>
        </p:spPr>
        <p:txBody>
          <a:bodyPr/>
          <a:lstStyle>
            <a:lvl1pPr algn="ctr">
              <a:defRPr sz="1000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May 2024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BD96B09-0BFE-0332-40D3-DB534743B57A}"/>
              </a:ext>
            </a:extLst>
          </p:cNvPr>
          <p:cNvCxnSpPr>
            <a:cxnSpLocks/>
          </p:cNvCxnSpPr>
          <p:nvPr userDrawn="1"/>
        </p:nvCxnSpPr>
        <p:spPr>
          <a:xfrm flipH="1">
            <a:off x="7487033" y="5032638"/>
            <a:ext cx="830" cy="287168"/>
          </a:xfrm>
          <a:prstGeom prst="line">
            <a:avLst/>
          </a:prstGeom>
          <a:ln w="25400" cap="rnd">
            <a:solidFill>
              <a:srgbClr val="512BD5"/>
            </a:solidFill>
            <a:prstDash val="sysDot"/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 Placeholder 50">
            <a:extLst>
              <a:ext uri="{FF2B5EF4-FFF2-40B4-BE49-F238E27FC236}">
                <a16:creationId xmlns:a16="http://schemas.microsoft.com/office/drawing/2014/main" id="{2922DBC1-8548-E480-A882-2F0219B337E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688308" y="3505037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6" name="Text Placeholder 50">
            <a:extLst>
              <a:ext uri="{FF2B5EF4-FFF2-40B4-BE49-F238E27FC236}">
                <a16:creationId xmlns:a16="http://schemas.microsoft.com/office/drawing/2014/main" id="{0E36BC34-F079-4847-1A80-17BBA64A39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91454" y="409555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7" name="Text Placeholder 50">
            <a:extLst>
              <a:ext uri="{FF2B5EF4-FFF2-40B4-BE49-F238E27FC236}">
                <a16:creationId xmlns:a16="http://schemas.microsoft.com/office/drawing/2014/main" id="{028EC226-AB14-A007-3083-C7F94053A99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03308" y="4691876"/>
            <a:ext cx="2124075" cy="184666"/>
          </a:xfrm>
        </p:spPr>
        <p:txBody>
          <a:bodyPr/>
          <a:lstStyle>
            <a:lvl1pPr>
              <a:defRPr sz="1200" b="1"/>
            </a:lvl1pPr>
            <a:lvl2pPr marL="228600" indent="0">
              <a:buNone/>
              <a:defRPr/>
            </a:lvl2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236D39D-6577-BA43-B0FF-643E0A10CF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639" y="993425"/>
            <a:ext cx="11018520" cy="61555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883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22" grpId="0" animBg="1"/>
      <p:bldP spid="25" grpId="0" animBg="1"/>
      <p:bldP spid="28" grpId="0" animBg="1"/>
      <p:bldP spid="5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cons/tex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615553"/>
          </a:xfrm>
        </p:spPr>
        <p:txBody>
          <a:bodyPr/>
          <a:lstStyle>
            <a:lvl1pPr algn="ctr">
              <a:defRPr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529E948-B647-1B3B-4B0A-C6914F874F4C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792401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037906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0663" y="411364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691860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8591319" y="3076511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154904095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FE89B0DE-13CD-7636-8AC4-94C2145220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1304" y="2006298"/>
            <a:ext cx="1459830" cy="29187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695BAA-3A2D-B974-FA68-A9A5C869FE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9360867" y="2006299"/>
            <a:ext cx="1459830" cy="2918700"/>
          </a:xfrm>
          <a:prstGeom prst="rect">
            <a:avLst/>
          </a:prstGeom>
        </p:spPr>
      </p:pic>
      <p:sp>
        <p:nvSpPr>
          <p:cNvPr id="9" name="Rounded Rectangle 2">
            <a:extLst>
              <a:ext uri="{FF2B5EF4-FFF2-40B4-BE49-F238E27FC236}">
                <a16:creationId xmlns:a16="http://schemas.microsoft.com/office/drawing/2014/main" id="{6A9A032E-1B9D-C9EE-CEE4-785436F132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936375" y="1710159"/>
            <a:ext cx="8319248" cy="351097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149066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43299" y="3813751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905803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A739A0C-36E3-AB87-8A19-5A11C7A3E05A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500036" y="2777768"/>
            <a:ext cx="799959" cy="799959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649CC73-6D82-2D2D-4329-F87EB580733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4571154" y="5186762"/>
            <a:ext cx="595448" cy="59489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BF117E8-A1CD-A9F6-E3DE-1B78686B295A}"/>
              </a:ext>
            </a:extLst>
          </p:cNvPr>
          <p:cNvSpPr/>
          <p:nvPr userDrawn="1"/>
        </p:nvSpPr>
        <p:spPr bwMode="auto">
          <a:xfrm>
            <a:off x="3561068" y="1267428"/>
            <a:ext cx="5069865" cy="885463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61068" y="1404445"/>
            <a:ext cx="5069865" cy="553998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575441125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Pa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509035" y="1790462"/>
            <a:ext cx="9173833" cy="3953814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DAB68D1-E3BB-F6F7-2CBA-85394A9406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563583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46426F-46F5-1AC6-AB28-7942C20CC15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2301168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1088D2C-4005-848B-08D3-78F93DC1D6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5095076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D69A2184-C0FF-C109-3CF4-50A458447603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888984" y="2324719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4864B91F-0430-2A39-79BE-0A08ACF9960E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2301168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57510513-98CD-5B84-24AE-32BDB1B580AE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095076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4" name="Picture Placeholder 4">
            <a:extLst>
              <a:ext uri="{FF2B5EF4-FFF2-40B4-BE49-F238E27FC236}">
                <a16:creationId xmlns:a16="http://schemas.microsoft.com/office/drawing/2014/main" id="{711C2F2B-6C0C-2BC7-27CA-05EE7DBD9781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888984" y="3495597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6" name="Picture Placeholder 4">
            <a:extLst>
              <a:ext uri="{FF2B5EF4-FFF2-40B4-BE49-F238E27FC236}">
                <a16:creationId xmlns:a16="http://schemas.microsoft.com/office/drawing/2014/main" id="{76475E64-AC1A-F2D2-3390-CCF084D75C08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301168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425098F1-7ADC-0292-1D07-C6727D572FF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5076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  <p:sp>
        <p:nvSpPr>
          <p:cNvPr id="20" name="Picture Placeholder 4">
            <a:extLst>
              <a:ext uri="{FF2B5EF4-FFF2-40B4-BE49-F238E27FC236}">
                <a16:creationId xmlns:a16="http://schemas.microsoft.com/office/drawing/2014/main" id="{7B0409FD-D2C8-7116-6E22-C14EB0A979C9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7888984" y="4655323"/>
            <a:ext cx="2001799" cy="574598"/>
          </a:xfrm>
          <a:solidFill>
            <a:schemeClr val="tx2"/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868345304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text boxe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2021293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322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37322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80708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7904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7904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07169" y="2333546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07169" y="2850440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FB048452-F623-8515-9B3D-63A2EF18B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64943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0" name="Rounded Rectangle 2">
            <a:extLst>
              <a:ext uri="{FF2B5EF4-FFF2-40B4-BE49-F238E27FC236}">
                <a16:creationId xmlns:a16="http://schemas.microsoft.com/office/drawing/2014/main" id="{572E8352-2A80-FDBE-000C-46BC42B30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0198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2" name="Rounded Rectangle 2">
            <a:extLst>
              <a:ext uri="{FF2B5EF4-FFF2-40B4-BE49-F238E27FC236}">
                <a16:creationId xmlns:a16="http://schemas.microsoft.com/office/drawing/2014/main" id="{C1617C4F-8B9E-8145-E9FA-097AF0B122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2077" y="4074819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CE840DA7-AD9B-E37B-225D-705F520C867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937322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328F21D0-80AE-A8D0-E187-931FA8906BE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37322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3148076-2D97-33A6-7B7B-756B03619E8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7904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F54FE40-BF22-A040-5C43-C03E17F6DBA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67904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719C13-71D5-A7D5-A9D8-0570B1AB90F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207169" y="4387072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687D2D2-469C-F6C9-213C-4CC5A831C1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207169" y="4903966"/>
            <a:ext cx="2313432" cy="553998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</a:t>
            </a:r>
            <a:r>
              <a:rPr lang="en-US" err="1"/>
              <a:t>donec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63452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in box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2">
            <a:extLst>
              <a:ext uri="{FF2B5EF4-FFF2-40B4-BE49-F238E27FC236}">
                <a16:creationId xmlns:a16="http://schemas.microsoft.com/office/drawing/2014/main" id="{93A2487A-61B8-8A04-2A52-5B6E14A91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672692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AD8ABAB2-DD91-C853-74F0-0B65B0F3B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947947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2471DCD8-0AF4-55E9-8906-F303CB925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419826" y="3354148"/>
            <a:ext cx="2847373" cy="1678489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BC6241F-E20B-A9B6-02C4-F33527420935}"/>
              </a:ext>
            </a:extLst>
          </p:cNvPr>
          <p:cNvSpPr/>
          <p:nvPr userDrawn="1"/>
        </p:nvSpPr>
        <p:spPr bwMode="auto">
          <a:xfrm>
            <a:off x="5709528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5071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DC51A284-1F5A-46A4-95C5-30A56FCDD0CD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806306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945071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45C76F7-4414-2616-98B4-F442C82CA4C5}"/>
              </a:ext>
            </a:extLst>
          </p:cNvPr>
          <p:cNvSpPr/>
          <p:nvPr userDrawn="1"/>
        </p:nvSpPr>
        <p:spPr bwMode="auto">
          <a:xfrm>
            <a:off x="245704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68679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254803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B82682BD-18B9-5E6A-7AA9-E0C27B03CB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68679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7060D9-A333-6FF8-3CC8-821B4F56EA68}"/>
              </a:ext>
            </a:extLst>
          </p:cNvPr>
          <p:cNvSpPr/>
          <p:nvPr userDrawn="1"/>
        </p:nvSpPr>
        <p:spPr bwMode="auto">
          <a:xfrm>
            <a:off x="8985165" y="2967681"/>
            <a:ext cx="772938" cy="772938"/>
          </a:xfrm>
          <a:prstGeom prst="ellipse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8138A40-A739-B853-C2A9-1FAD12A6823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214918" y="3848817"/>
            <a:ext cx="2313432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B290DA8-3266-3FD3-A17A-9E89FA2CCC34}"/>
              </a:ext>
            </a:extLst>
          </p:cNvPr>
          <p:cNvSpPr>
            <a:spLocks noGrp="1" noChangeAspect="1"/>
          </p:cNvSpPr>
          <p:nvPr>
            <p:ph type="pic" sz="quarter" idx="24" hasCustomPrompt="1"/>
          </p:nvPr>
        </p:nvSpPr>
        <p:spPr bwMode="ltGray">
          <a:xfrm>
            <a:off x="9076153" y="3058669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6F045CF5-1BA7-6F69-AE98-20AF4367E09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14918" y="4365711"/>
            <a:ext cx="2313432" cy="369332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73800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icons vertical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C7C2579-2B91-0347-168F-58A0FDA646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158648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21BE6EB-5993-D0C4-BC91-AC74FDB292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2913112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6F43AA-5094-32EA-6843-CF80DBEE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095999" y="4239741"/>
            <a:ext cx="5038499" cy="1033273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7800" y="2813447"/>
            <a:ext cx="3581402" cy="1231106"/>
          </a:xfrm>
        </p:spPr>
        <p:txBody>
          <a:bodyPr anchor="ctr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7F99E1BF-51F0-4EC3-CD9D-ED044CAC3B5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28847" y="329050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88C3BD7-A536-2ABC-D2E5-B4643F406CA4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6366942" y="313351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EDBB21CA-47B2-0E0F-FE94-6C2ED653E82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28847" y="196462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806DA6B-BB23-0E45-1C4F-26CE25606313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6366942" y="180763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6367794D-E232-077D-E913-F7B89673E5F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28847" y="4616380"/>
            <a:ext cx="3597649" cy="276999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3A21D3D-3675-4187-9A29-8B26DD454FAB}"/>
              </a:ext>
            </a:extLst>
          </p:cNvPr>
          <p:cNvSpPr>
            <a:spLocks noGrp="1" noChangeAspect="1"/>
          </p:cNvSpPr>
          <p:nvPr>
            <p:ph type="pic" sz="quarter" idx="25" hasCustomPrompt="1"/>
          </p:nvPr>
        </p:nvSpPr>
        <p:spPr bwMode="ltGray">
          <a:xfrm>
            <a:off x="6366942" y="4459398"/>
            <a:ext cx="590963" cy="59096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br>
              <a:rPr lang="en-US"/>
            </a:br>
            <a:br>
              <a:rPr lang="en-US"/>
            </a:br>
            <a:br>
              <a:rPr lang="en-US"/>
            </a:br>
            <a:r>
              <a:rPr lang="en-US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894335885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paragraph -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FEC1AA-5301-D109-7757-3C8F28BF76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90154" y="2056480"/>
            <a:ext cx="4622646" cy="122835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F799C7F5-7F21-7BAC-43ED-755B319581A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90153" y="3524149"/>
            <a:ext cx="4622647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.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.</a:t>
            </a:r>
          </a:p>
        </p:txBody>
      </p:sp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633137" dist="444500" dir="21540000" algn="r" rotWithShape="0">
              <a:schemeClr val="accent2">
                <a:alpha val="2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6789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 - 6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077FC5F3-47DB-F804-0C70-CFC72E894A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813269" y="-6945246"/>
            <a:ext cx="6945086" cy="6858000"/>
          </a:xfrm>
          <a:prstGeom prst="rect">
            <a:avLst/>
          </a:prstGeom>
        </p:spPr>
      </p:pic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823006D8-810A-DCBB-7E79-17F6322E2F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7073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B655A31-FF73-73EA-1EA8-00F13891AB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973918" y="1356030"/>
            <a:ext cx="2640879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724CF947-3C3C-A56D-678F-A35FE8E4C8C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74646" y="2146555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8D32D02-23BC-493C-1864-EFA4C5F22FE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74646" y="1356030"/>
            <a:ext cx="2642534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4E223C7C-5178-1394-8599-8BC95E5AEAE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170736" y="2146555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9CC527-2847-08AF-F073-8E7F471126A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73918" y="2146555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58E0423C-9D3E-F925-C2C2-9872950FC82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7073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9A5F4D4-083A-1DD3-67F1-F721379CC04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73918" y="3630514"/>
            <a:ext cx="2640878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A544CBE-88FB-B9F9-BE45-FB9411DB59E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74646" y="4436029"/>
            <a:ext cx="2628396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993CCD64-3E9A-4CDB-EB43-C9DC6568FC4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374646" y="3630514"/>
            <a:ext cx="2642533" cy="55399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A930BDDB-54EB-55EA-87EF-4EBF1E82AD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70736" y="4436029"/>
            <a:ext cx="264253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09CE3D64-AE21-2C32-4EEC-442370C600F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973918" y="4436029"/>
            <a:ext cx="2654983" cy="1107996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0AEDC4CD-01AD-2925-8979-89F046D420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7650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/text side by side 2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8BDD4CB-D36F-E07F-313B-797A62D4799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813446"/>
            <a:ext cx="3357658" cy="1231106"/>
          </a:xfrm>
        </p:spPr>
        <p:txBody>
          <a:bodyPr anchor="ctr"/>
          <a:lstStyle>
            <a:lvl1pPr>
              <a:defRPr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41889" y="2965747"/>
            <a:ext cx="5101012" cy="923330"/>
          </a:xfrm>
        </p:spPr>
        <p:txBody>
          <a:bodyPr anchor="ctr"/>
          <a:lstStyle>
            <a:lvl1pPr marL="0" indent="0">
              <a:spcAft>
                <a:spcPts val="600"/>
              </a:spcAft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ante. </a:t>
            </a:r>
            <a:r>
              <a:rPr lang="en-US" err="1"/>
              <a:t>Aliquam</a:t>
            </a:r>
            <a:r>
              <a:rPr lang="en-US"/>
              <a:t> id </a:t>
            </a:r>
            <a:r>
              <a:rPr lang="en-US" err="1"/>
              <a:t>sagittis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 </a:t>
            </a:r>
            <a:r>
              <a:rPr lang="en-US" err="1"/>
              <a:t>Aliquam</a:t>
            </a:r>
            <a:r>
              <a:rPr lang="en-US"/>
              <a:t> at </a:t>
            </a:r>
            <a:r>
              <a:rPr lang="en-US" err="1"/>
              <a:t>placerat</a:t>
            </a:r>
            <a:r>
              <a:rPr lang="en-US"/>
              <a:t> </a:t>
            </a:r>
            <a:r>
              <a:rPr lang="en-US" err="1"/>
              <a:t>lacus</a:t>
            </a:r>
            <a:r>
              <a:rPr lang="en-US"/>
              <a:t>, non </a:t>
            </a:r>
            <a:r>
              <a:rPr lang="en-US" err="1"/>
              <a:t>hendrerit</a:t>
            </a:r>
            <a:r>
              <a:rPr lang="en-US"/>
              <a:t> </a:t>
            </a:r>
            <a:r>
              <a:rPr lang="en-US" err="1"/>
              <a:t>metus</a:t>
            </a:r>
            <a:r>
              <a:rPr lang="en-US"/>
              <a:t>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442281" y="2578100"/>
            <a:ext cx="0" cy="1701800"/>
          </a:xfrm>
          <a:prstGeom prst="line">
            <a:avLst/>
          </a:prstGeom>
          <a:ln w="25400" cap="rnd">
            <a:solidFill>
              <a:schemeClr val="accent5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747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column/subhead/bulle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356C-9532-5436-46A1-619B2A6A7F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B5FDD55-D2FD-06A2-3A7F-C063A432668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62614" y="1342023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EF8026C-7744-AAD9-41CA-C4ABA625DB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54747"/>
            <a:ext cx="45111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BEEF0C1-9DBD-0741-E148-D23B90A6455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858677"/>
            <a:ext cx="4511136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Tx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855851C6-7894-1086-1B76-8F1549A38A3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62614" y="1858677"/>
            <a:ext cx="4511135" cy="1264962"/>
          </a:xfrm>
        </p:spPr>
        <p:txBody>
          <a:bodyPr vert="horz" wrap="square" lIns="0" tIns="0" rIns="0" bIns="0" rtlCol="0">
            <a:spAutoFit/>
          </a:bodyPr>
          <a:lstStyle>
            <a:lvl1pPr marL="0" indent="0"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dui.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.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360495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column/bullets with subhead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C0B69368-9757-B21C-E1BD-A3395B8644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470EFED5-6FA5-A540-9F3B-9E893E9845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38F88253-3C77-2166-FB05-35CB274BF60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0697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F9A924BE-6D3F-C36B-6B2D-A7E9BFDEA3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697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05A8A586-89DB-F2A0-A25E-A9824C55D0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38896" y="1348899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8A89AE55-9D33-CD77-F9C3-BECE1866BD9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8896" y="1865553"/>
            <a:ext cx="3192272" cy="2003625"/>
          </a:xfrm>
        </p:spPr>
        <p:txBody>
          <a:bodyPr vert="horz" wrap="square" lIns="0" tIns="0" rIns="0" bIns="0" rtlCol="0">
            <a:spAutoFit/>
          </a:bodyPr>
          <a:lstStyle>
            <a:lvl1pPr marL="171450" indent="-171450">
              <a:spcAft>
                <a:spcPts val="1200"/>
              </a:spcAft>
              <a:buClr>
                <a:schemeClr val="accent5"/>
              </a:buClr>
              <a:buFont typeface="Arial" panose="020B0604020202020204" pitchFamily="34" charset="0"/>
              <a:buNone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 pulvinar </a:t>
            </a:r>
            <a:r>
              <a:rPr lang="en-US" err="1"/>
              <a:t>vestib</a:t>
            </a:r>
            <a:r>
              <a:rPr lang="en-US"/>
              <a:t> </a:t>
            </a:r>
            <a:r>
              <a:rPr lang="en-US" err="1"/>
              <a:t>ulum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 err="1"/>
              <a:t>Nullam</a:t>
            </a:r>
            <a:r>
              <a:rPr lang="en-US"/>
              <a:t> </a:t>
            </a:r>
            <a:r>
              <a:rPr lang="en-US" err="1"/>
              <a:t>elementum</a:t>
            </a:r>
            <a:r>
              <a:rPr lang="en-US"/>
              <a:t> </a:t>
            </a:r>
            <a:r>
              <a:rPr lang="en-US" err="1"/>
              <a:t>rhoncus</a:t>
            </a:r>
            <a:r>
              <a:rPr lang="en-US"/>
              <a:t> </a:t>
            </a:r>
            <a:r>
              <a:rPr lang="en-US" err="1"/>
              <a:t>sapien</a:t>
            </a:r>
            <a:r>
              <a:rPr lang="en-US"/>
              <a:t> ac </a:t>
            </a:r>
            <a:r>
              <a:rPr lang="en-US" err="1"/>
              <a:t>feugiat</a:t>
            </a:r>
            <a:r>
              <a:rPr lang="en-US"/>
              <a:t> </a:t>
            </a:r>
            <a:r>
              <a:rPr lang="en-US" err="1"/>
              <a:t>massa</a:t>
            </a:r>
            <a:r>
              <a:rPr lang="en-US"/>
              <a:t> </a:t>
            </a:r>
            <a:r>
              <a:rPr lang="en-US" err="1"/>
              <a:t>aliquet</a:t>
            </a:r>
            <a:r>
              <a:rPr lang="en-US"/>
              <a:t> </a:t>
            </a:r>
            <a:r>
              <a:rPr lang="en-US" err="1"/>
              <a:t>enim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Maecenas ac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placerat</a:t>
            </a:r>
            <a:r>
              <a:rPr lang="en-US"/>
              <a:t> eros </a:t>
            </a:r>
            <a:r>
              <a:rPr lang="en-US" err="1"/>
              <a:t>quis</a:t>
            </a:r>
            <a:r>
              <a:rPr lang="en-US"/>
              <a:t>, </a:t>
            </a:r>
            <a:r>
              <a:rPr lang="en-US" err="1"/>
              <a:t>viverra</a:t>
            </a:r>
            <a:r>
              <a:rPr lang="en-US"/>
              <a:t> ante </a:t>
            </a:r>
            <a:r>
              <a:rPr lang="en-US" err="1"/>
              <a:t>quis</a:t>
            </a:r>
            <a:r>
              <a:rPr lang="en-US"/>
              <a:t> </a:t>
            </a:r>
            <a:r>
              <a:rPr lang="en-US" err="1"/>
              <a:t>tincidunt</a:t>
            </a:r>
            <a:r>
              <a:rPr lang="en-US"/>
              <a:t> ac</a:t>
            </a:r>
          </a:p>
        </p:txBody>
      </p:sp>
    </p:spTree>
    <p:extLst>
      <p:ext uri="{BB962C8B-B14F-4D97-AF65-F5344CB8AC3E}">
        <p14:creationId xmlns:p14="http://schemas.microsoft.com/office/powerpoint/2010/main" val="92318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locks/numbered tex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348899"/>
            <a:ext cx="521208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5A709462-CC7A-7216-665A-8F67877386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12509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C7BF2-E0AA-D199-4DA3-58E1CFC471E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0120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1166DFB-753A-2AA8-D689-DD07243858E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12509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DA8B13D9-D6BA-71A9-80C3-2F6C6562877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60120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DD80B91-75AA-F6C5-1B71-7D473EDE1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512509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B1813279-2333-2F55-B8C1-B76C711F75A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120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E4A640FC-3330-1E95-7A1A-BB14E41FAC7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82757" y="185626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F28947C6-5F15-95D2-5DB1-D54FDF5260C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30368" y="185626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A4E51C0-C5F0-63E2-BFBE-2B570B51C7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82757" y="304498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05733C3-69AA-EE4C-1F36-F47F7419FC9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230368" y="304498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56281E7D-9DDA-82A2-0B62-23B9C35B6CF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782757" y="4233701"/>
            <a:ext cx="3033572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 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1A790DE7-D58A-DAC3-A6DA-D8B8923A29E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30368" y="4233701"/>
            <a:ext cx="402336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8501119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locks text with subhea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urple and black curved object&#10;&#10;Description automatically generated">
            <a:extLst>
              <a:ext uri="{FF2B5EF4-FFF2-40B4-BE49-F238E27FC236}">
                <a16:creationId xmlns:a16="http://schemas.microsoft.com/office/drawing/2014/main" id="{FBE45E74-78B5-9BE4-638A-B095DF0EB36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1713721" y="1706847"/>
            <a:ext cx="6858001" cy="3430560"/>
          </a:xfrm>
          <a:prstGeom prst="rect">
            <a:avLst/>
          </a:prstGeom>
          <a:effectLst>
            <a:outerShdw blurRad="952500" dist="444500" dir="540000" algn="r" rotWithShape="0">
              <a:schemeClr val="accent2">
                <a:alpha val="20000"/>
              </a:schemeClr>
            </a:outerShdw>
          </a:effectLst>
        </p:spPr>
      </p:pic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B7F8F03D-8454-4767-E458-BF93C976CB3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83543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88422-F7CD-FCF1-DEFA-ABEB4D699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83543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3ACED0D3-C5CD-8664-E695-2F236B6A0B2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283543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4AE224D2-3466-9146-EE6E-BA67BED0D1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83543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26B0340-D163-DC5F-8A43-6B2FABDB023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11481" y="182962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598B6839-2B15-691F-F547-8CEB738ECA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11481" y="232894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9204744-C252-06A4-7593-B29BB492625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11481" y="3683545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A4CCD511-7E08-DA5E-8D35-3B3B0CFDDE0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11481" y="4182863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</p:spTree>
    <p:extLst>
      <p:ext uri="{BB962C8B-B14F-4D97-AF65-F5344CB8AC3E}">
        <p14:creationId xmlns:p14="http://schemas.microsoft.com/office/powerpoint/2010/main" val="18254995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34FADE2-23F8-9F39-6839-881A763295B8}"/>
              </a:ext>
            </a:extLst>
          </p:cNvPr>
          <p:cNvCxnSpPr>
            <a:cxnSpLocks/>
          </p:cNvCxnSpPr>
          <p:nvPr userDrawn="1"/>
        </p:nvCxnSpPr>
        <p:spPr>
          <a:xfrm flipV="1">
            <a:off x="3412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B0DDF4-CE98-EC3A-F405-EB0A34DD6C39}"/>
              </a:ext>
            </a:extLst>
          </p:cNvPr>
          <p:cNvCxnSpPr>
            <a:cxnSpLocks/>
          </p:cNvCxnSpPr>
          <p:nvPr userDrawn="1"/>
        </p:nvCxnSpPr>
        <p:spPr>
          <a:xfrm>
            <a:off x="6200225" y="3601532"/>
            <a:ext cx="0" cy="420453"/>
          </a:xfrm>
          <a:prstGeom prst="line">
            <a:avLst/>
          </a:prstGeom>
          <a:ln w="25400">
            <a:gradFill>
              <a:gsLst>
                <a:gs pos="0">
                  <a:srgbClr val="BA5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C4BCC9-53C8-2824-B4C9-A11739B37432}"/>
              </a:ext>
            </a:extLst>
          </p:cNvPr>
          <p:cNvCxnSpPr>
            <a:cxnSpLocks/>
          </p:cNvCxnSpPr>
          <p:nvPr userDrawn="1"/>
        </p:nvCxnSpPr>
        <p:spPr>
          <a:xfrm flipV="1">
            <a:off x="9000575" y="3182145"/>
            <a:ext cx="0" cy="419387"/>
          </a:xfrm>
          <a:prstGeom prst="line">
            <a:avLst/>
          </a:prstGeom>
          <a:ln w="25400">
            <a:gradFill>
              <a:gsLst>
                <a:gs pos="0">
                  <a:srgbClr val="9045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4200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3601532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82EC1A1-390B-01D3-CF3F-CDF4FD39507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88383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A3BCAC-DDFD-044D-E184-49861CEB0C9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88383" y="2404807"/>
            <a:ext cx="2090265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7541B516-BD4F-1DF3-B4EE-F1960CC3886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73727" y="4216771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5817D-8512-674B-B0FE-3DAC9F9BEA2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3727" y="4700279"/>
            <a:ext cx="2066010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489B5AB5-73C5-BEF7-17B6-A8D96BF37CB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77910" y="1918832"/>
            <a:ext cx="1980245" cy="2462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25D3F69-D438-AB21-076D-162A8AC894D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77910" y="2404807"/>
            <a:ext cx="2090264" cy="553998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</a:t>
            </a:r>
            <a:r>
              <a:rPr lang="en-US" err="1"/>
              <a:t>varius</a:t>
            </a:r>
            <a:r>
              <a:rPr lang="en-US"/>
              <a:t>.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59A251B-8695-D58C-ACC4-DB2086A0098C}"/>
              </a:ext>
            </a:extLst>
          </p:cNvPr>
          <p:cNvSpPr/>
          <p:nvPr userDrawn="1"/>
        </p:nvSpPr>
        <p:spPr bwMode="auto">
          <a:xfrm>
            <a:off x="56898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D1F9BA1-5CD1-8C93-6FF0-198B0C2567AE}"/>
              </a:ext>
            </a:extLst>
          </p:cNvPr>
          <p:cNvSpPr/>
          <p:nvPr userDrawn="1"/>
        </p:nvSpPr>
        <p:spPr bwMode="auto">
          <a:xfrm>
            <a:off x="6163334" y="4016850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6485D0C-B2D3-9EC8-B5C0-A72259444BAD}"/>
              </a:ext>
            </a:extLst>
          </p:cNvPr>
          <p:cNvSpPr/>
          <p:nvPr userDrawn="1"/>
        </p:nvSpPr>
        <p:spPr bwMode="auto">
          <a:xfrm>
            <a:off x="3375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719C314-25E3-490C-D5E7-4ACE80AB8AAA}"/>
              </a:ext>
            </a:extLst>
          </p:cNvPr>
          <p:cNvSpPr/>
          <p:nvPr userDrawn="1"/>
        </p:nvSpPr>
        <p:spPr bwMode="auto">
          <a:xfrm>
            <a:off x="8963684" y="3114587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13806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animBg="1"/>
      <p:bldP spid="37" grpId="0" animBg="1"/>
      <p:bldP spid="38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FD1BCC-0F9D-AF5E-1C88-8EAE54A66959}"/>
              </a:ext>
            </a:extLst>
          </p:cNvPr>
          <p:cNvCxnSpPr>
            <a:cxnSpLocks/>
          </p:cNvCxnSpPr>
          <p:nvPr userDrawn="1"/>
        </p:nvCxnSpPr>
        <p:spPr>
          <a:xfrm>
            <a:off x="60587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07A7067-8802-C81D-AAD9-366188ED1826}"/>
              </a:ext>
            </a:extLst>
          </p:cNvPr>
          <p:cNvCxnSpPr>
            <a:cxnSpLocks/>
          </p:cNvCxnSpPr>
          <p:nvPr userDrawn="1"/>
        </p:nvCxnSpPr>
        <p:spPr>
          <a:xfrm>
            <a:off x="45365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CD5CD0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B9B8352-EC41-2630-260D-A64D5102AFC1}"/>
              </a:ext>
            </a:extLst>
          </p:cNvPr>
          <p:cNvCxnSpPr>
            <a:cxnSpLocks/>
          </p:cNvCxnSpPr>
          <p:nvPr userDrawn="1"/>
        </p:nvCxnSpPr>
        <p:spPr>
          <a:xfrm>
            <a:off x="8460825" y="1779608"/>
            <a:ext cx="0" cy="661840"/>
          </a:xfrm>
          <a:prstGeom prst="line">
            <a:avLst/>
          </a:prstGeom>
          <a:ln w="25400">
            <a:gradFill>
              <a:gsLst>
                <a:gs pos="0">
                  <a:srgbClr val="9948D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A7EF711-B0F9-7083-7452-D785B4A583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6" y="422028"/>
            <a:ext cx="11060492" cy="55399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50E1CEF6-707A-EFC5-F27E-50FFC36154C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EDA7F916-F459-E8B8-E948-2E236ED6A9B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32248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48F42A90-3316-BCBB-9157-4439D49DAF0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00214" y="2637221"/>
            <a:ext cx="3192272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FA9E516-4C4F-C741-F706-D2DAEBE0D6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0677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0EF16323-6D2E-1AA8-778C-053FDF9F75B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00214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9EDCB6A-52FD-96F2-B7AA-61FE581128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432248" y="3150364"/>
            <a:ext cx="3205796" cy="738664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con </a:t>
            </a:r>
            <a:r>
              <a:rPr lang="en-US" err="1"/>
              <a:t>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</a:t>
            </a:r>
            <a:r>
              <a:rPr lang="en-US"/>
              <a:t> </a:t>
            </a:r>
            <a:r>
              <a:rPr lang="en-US" err="1"/>
              <a:t>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3BD9595-6313-1C37-51E1-8F1A898E4F76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779608"/>
            <a:ext cx="12192000" cy="0"/>
          </a:xfrm>
          <a:prstGeom prst="line">
            <a:avLst/>
          </a:prstGeom>
          <a:ln w="25400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E0265546-215A-1FD8-832B-0E0E245E82C4}"/>
              </a:ext>
            </a:extLst>
          </p:cNvPr>
          <p:cNvSpPr/>
          <p:nvPr userDrawn="1"/>
        </p:nvSpPr>
        <p:spPr bwMode="auto">
          <a:xfrm>
            <a:off x="56898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2C4E52-73D7-11AE-6CEE-2A9E2E3A3E63}"/>
              </a:ext>
            </a:extLst>
          </p:cNvPr>
          <p:cNvSpPr/>
          <p:nvPr userDrawn="1"/>
        </p:nvSpPr>
        <p:spPr bwMode="auto">
          <a:xfrm>
            <a:off x="44996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4356655-7E31-7EFB-3F9E-6147EC2BCD5E}"/>
              </a:ext>
            </a:extLst>
          </p:cNvPr>
          <p:cNvSpPr/>
          <p:nvPr userDrawn="1"/>
        </p:nvSpPr>
        <p:spPr bwMode="auto">
          <a:xfrm>
            <a:off x="8423934" y="2441449"/>
            <a:ext cx="73782" cy="73782"/>
          </a:xfrm>
          <a:prstGeom prst="ellipse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627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8" grpId="0" animBg="1"/>
      <p:bldP spid="32" grpId="0" animBg="1"/>
    </p:bldLst>
  </p:timing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image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257E40E-205B-C109-04B9-EF508F0DD0C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ltGray">
          <a:xfrm>
            <a:off x="6091937" y="0"/>
            <a:ext cx="6100062" cy="685800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Title 2">
            <a:extLst>
              <a:ext uri="{FF2B5EF4-FFF2-40B4-BE49-F238E27FC236}">
                <a16:creationId xmlns:a16="http://schemas.microsoft.com/office/drawing/2014/main" id="{C7E9B776-182E-0348-2AFB-347C82C5B2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0" y="2005320"/>
            <a:ext cx="4158362" cy="1231106"/>
          </a:xfrm>
        </p:spPr>
        <p:txBody>
          <a:bodyPr anchor="b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9F4D9FE-8334-7CCD-94BA-0B23619EB98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3483575"/>
            <a:ext cx="4162425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.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259FB8-4B54-B09E-F9A4-D2926CA10F4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0"/>
            <a:ext cx="0" cy="6858000"/>
          </a:xfrm>
          <a:prstGeom prst="line">
            <a:avLst/>
          </a:prstGeom>
          <a:ln w="25400" cap="flat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20294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2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6A4747B-D734-7810-D4B5-3BFAB0B0B533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6234476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78A5105-3CCF-A09E-B640-5A33F21209E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5367528" cy="3474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199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1860" y="5734570"/>
            <a:ext cx="5367528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D7E4874-D1C9-C9B9-79B5-1753583051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12" y="990597"/>
            <a:ext cx="1102417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22229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312" userDrawn="1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3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CFC1792-2EA4-BCAE-5FF7-863CF21590E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124235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6333BBC-B599-5A55-993C-3B34D9C7365D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ltGray">
          <a:xfrm>
            <a:off x="4353424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 dirty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636EA108-7148-2426-32E9-A17AC733314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582613" y="2025650"/>
            <a:ext cx="3474720" cy="3474720"/>
          </a:xfrm>
          <a:solidFill>
            <a:schemeClr val="tx2"/>
          </a:solidFill>
        </p:spPr>
        <p:txBody>
          <a:bodyPr vert="horz" wrap="square" lIns="0" tIns="0" rIns="0" bIns="731520" rtlCol="0" anchor="ctr" anchorCtr="0">
            <a:noAutofit/>
          </a:bodyPr>
          <a:lstStyle>
            <a:lvl1pPr>
              <a:defRPr lang="en-US" sz="1200" b="0">
                <a:solidFill>
                  <a:schemeClr val="bg1"/>
                </a:solidFill>
              </a:defRPr>
            </a:lvl1pPr>
          </a:lstStyle>
          <a:p>
            <a:pPr lvl="0" algn="ctr">
              <a:buClrTx/>
              <a:buFont typeface="Wingdings" panose="05000000000000000000" pitchFamily="2" charset="2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8640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34351" y="5738778"/>
            <a:ext cx="3475037" cy="18466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F3C0765-6265-0A55-A20D-B9579D1DA1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15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 3 - 10 section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45BEAA8E-A4D3-02D5-115F-E021656BD8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476514" y="1511084"/>
            <a:ext cx="6945086" cy="6858000"/>
          </a:xfrm>
          <a:prstGeom prst="rect">
            <a:avLst/>
          </a:prstGeom>
        </p:spPr>
      </p:pic>
      <p:sp>
        <p:nvSpPr>
          <p:cNvPr id="13" name="object 9">
            <a:extLst>
              <a:ext uri="{FF2B5EF4-FFF2-40B4-BE49-F238E27FC236}">
                <a16:creationId xmlns:a16="http://schemas.microsoft.com/office/drawing/2014/main" id="{A5609C94-B898-A606-3CB5-3DA2B3E6D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18204" y="1214343"/>
            <a:ext cx="114227" cy="4475763"/>
          </a:xfrm>
          <a:custGeom>
            <a:avLst/>
            <a:gdLst/>
            <a:ahLst/>
            <a:cxnLst/>
            <a:rect l="l" t="t" r="r" b="b"/>
            <a:pathLst>
              <a:path h="3675379">
                <a:moveTo>
                  <a:pt x="0" y="0"/>
                </a:moveTo>
                <a:lnTo>
                  <a:pt x="0" y="3674821"/>
                </a:lnTo>
              </a:path>
            </a:pathLst>
          </a:custGeom>
          <a:noFill/>
          <a:ln w="25400" cap="rnd" cmpd="sng" algn="ctr">
            <a:solidFill>
              <a:sysClr val="window" lastClr="FFFFFF"/>
            </a:solidFill>
            <a:prstDash val="sysDot"/>
            <a:round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28" b="0" i="0" u="none" strike="noStrike" kern="0" cap="none" spc="0" normalizeH="0" baseline="0" noProof="0">
              <a:ln>
                <a:noFill/>
              </a:ln>
              <a:solidFill>
                <a:srgbClr val="2A446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 Placeholder 2">
            <a:extLst>
              <a:ext uri="{FF2B5EF4-FFF2-40B4-BE49-F238E27FC236}">
                <a16:creationId xmlns:a16="http://schemas.microsoft.com/office/drawing/2014/main" id="{2874AF2B-33AE-F67E-9C9B-BE06561CD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2613" y="3182779"/>
            <a:ext cx="3613209" cy="492443"/>
          </a:xfrm>
        </p:spPr>
        <p:txBody>
          <a:bodyPr/>
          <a:lstStyle>
            <a:lvl1pPr algn="ctr"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Agenda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13B42117-9431-7E96-AC19-2BF5608EAF6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172577" y="14130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Welcome and opening remarks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0D108966-0742-684C-549F-B911061ED1B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72577" y="21794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Second activity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649EF76-FB4B-B2FF-FC03-C6513F4C9C7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5172577" y="29458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Third activity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7F6A8558-E261-5328-DB8D-35059F6B83AD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72577" y="37122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Fourth activity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D981115B-0D15-C94D-A512-89733D14A0B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72577" y="4478638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Fifth activity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B3A14614-A23D-2183-1857-807B3084604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172577" y="5245040"/>
            <a:ext cx="5173276" cy="276999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8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Wrap-Up</a:t>
            </a:r>
          </a:p>
        </p:txBody>
      </p:sp>
      <p:pic>
        <p:nvPicPr>
          <p:cNvPr id="25" name="Picture 2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CD373FA1-95D3-18A9-93DA-A7E28E412BB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926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4 images/text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1B2845E-3DA2-4F1A-B389-85980E2E88C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 bwMode="ltGray">
          <a:xfrm>
            <a:off x="9073470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A60379FD-A976-B346-90CD-B1C818FAF8C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 bwMode="ltGray">
          <a:xfrm>
            <a:off x="6243184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9C5B225-27EE-FEFD-5215-19A1E803B871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 bwMode="ltGray">
          <a:xfrm>
            <a:off x="3412899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13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08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45204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76500" y="5078629"/>
            <a:ext cx="2532888" cy="36933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640A268-23B7-7ECE-B705-1216BDDF6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990597"/>
            <a:ext cx="11018520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55D211D-33B2-761E-29CF-538D7FBE9D2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582613" y="2312866"/>
            <a:ext cx="2532888" cy="2532888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33294507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on righ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A2DC0C74-B530-4A2F-F307-7132AE733640}"/>
              </a:ext>
            </a:extLst>
          </p:cNvPr>
          <p:cNvGrpSpPr/>
          <p:nvPr userDrawn="1"/>
        </p:nvGrpSpPr>
        <p:grpSpPr>
          <a:xfrm>
            <a:off x="7819358" y="-1155"/>
            <a:ext cx="4372642" cy="6859155"/>
            <a:chOff x="7819360" y="-1155"/>
            <a:chExt cx="4372642" cy="6859155"/>
          </a:xfrm>
        </p:grpSpPr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BC7001F8-3F75-1536-95D6-8020557675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9FFC85E4-9C8E-D6A5-8869-FA19BC069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D05AE3B-3F78-9419-A30B-82459A710C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  <p:sp>
        <p:nvSpPr>
          <p:cNvPr id="5" name="Title 2">
            <a:extLst>
              <a:ext uri="{FF2B5EF4-FFF2-40B4-BE49-F238E27FC236}">
                <a16:creationId xmlns:a16="http://schemas.microsoft.com/office/drawing/2014/main" id="{4E57FBE1-0B96-B01A-E10B-82264F460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4201" y="2461881"/>
            <a:ext cx="4158362" cy="1252793"/>
          </a:xfrm>
        </p:spPr>
        <p:txBody>
          <a:bodyPr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E87B1D5-4E73-46D1-72DE-AE7A7E8F537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3947633"/>
            <a:ext cx="4158362" cy="553998"/>
          </a:xfrm>
        </p:spPr>
        <p:txBody>
          <a:bodyPr/>
          <a:lstStyle>
            <a:lvl1pPr marL="0" indent="0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, non </a:t>
            </a:r>
            <a:r>
              <a:rPr lang="en-US" err="1"/>
              <a:t>commodo</a:t>
            </a:r>
            <a:r>
              <a:rPr lang="en-US"/>
              <a:t> dui </a:t>
            </a:r>
            <a:r>
              <a:rPr lang="en-US" err="1"/>
              <a:t>enim</a:t>
            </a:r>
            <a:r>
              <a:rPr lang="en-US"/>
              <a:t> </a:t>
            </a:r>
            <a:r>
              <a:rPr lang="en-US" err="1"/>
              <a:t>quis</a:t>
            </a:r>
            <a:r>
              <a:rPr lang="en-US"/>
              <a:t> diam.</a:t>
            </a:r>
          </a:p>
        </p:txBody>
      </p:sp>
      <p:sp>
        <p:nvSpPr>
          <p:cNvPr id="4" name="Rounded Rectangle 2">
            <a:extLst>
              <a:ext uri="{FF2B5EF4-FFF2-40B4-BE49-F238E27FC236}">
                <a16:creationId xmlns:a16="http://schemas.microsoft.com/office/drawing/2014/main" id="{C100D46A-2866-B193-6086-DEEB653E7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6504487" y="1079344"/>
            <a:ext cx="4812073" cy="4720940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3600000" scaled="0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420DBCA-E8DD-54E0-40B0-E4C298A7E331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6632395" y="1213570"/>
            <a:ext cx="4556255" cy="4451720"/>
          </a:xfrm>
          <a:solidFill>
            <a:schemeClr val="tx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42306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quote/image righ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1C21C9F-BE08-9CA9-2548-5F58509F8DC7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7102334" y="1853587"/>
            <a:ext cx="3760470" cy="3760470"/>
          </a:xfrm>
          <a:solidFill>
            <a:schemeClr val="bg2"/>
          </a:solidFill>
        </p:spPr>
        <p:txBody>
          <a:bodyPr lIns="0" tIns="0" rIns="0" bIns="731520" anchor="ctr" anchorCtr="0">
            <a:noAutofit/>
          </a:bodyPr>
          <a:lstStyle>
            <a:lvl1pPr marL="0" marR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200" b="0" kern="1200" spc="0" baseline="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6A09FF7-A79C-7368-D4C6-B5CE55329C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55399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735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hort quote/nam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B878651-6EA0-F1DE-DDB3-D4C07A4E59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09699" y="2696798"/>
            <a:ext cx="4451089" cy="110799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</a:t>
            </a:r>
            <a:r>
              <a:rPr lang="en-US"/>
              <a:t> </a:t>
            </a:r>
            <a:r>
              <a:rPr lang="en-US" err="1"/>
              <a:t>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r>
              <a:rPr lang="en-US"/>
              <a:t>. Donec </a:t>
            </a:r>
            <a:r>
              <a:rPr lang="en-US" err="1"/>
              <a:t>pretium</a:t>
            </a:r>
            <a:r>
              <a:rPr lang="en-US"/>
              <a:t>, </a:t>
            </a:r>
            <a:r>
              <a:rPr lang="en-US" err="1"/>
              <a:t>turpis</a:t>
            </a:r>
            <a:r>
              <a:rPr lang="en-US"/>
              <a:t> vel </a:t>
            </a:r>
            <a:r>
              <a:rPr lang="en-US" err="1"/>
              <a:t>varius</a:t>
            </a:r>
            <a:r>
              <a:rPr lang="en-US"/>
              <a:t> </a:t>
            </a:r>
            <a:r>
              <a:rPr lang="en-US" err="1"/>
              <a:t>consectetur</a:t>
            </a:r>
            <a:r>
              <a:rPr lang="en-US"/>
              <a:t>, </a:t>
            </a:r>
            <a:r>
              <a:rPr lang="en-US" err="1"/>
              <a:t>risus</a:t>
            </a:r>
            <a:r>
              <a:rPr lang="en-US"/>
              <a:t> </a:t>
            </a:r>
            <a:r>
              <a:rPr lang="en-US" err="1"/>
              <a:t>nibh</a:t>
            </a:r>
            <a:r>
              <a:rPr lang="en-US"/>
              <a:t> </a:t>
            </a:r>
            <a:r>
              <a:rPr lang="en-US" err="1"/>
              <a:t>ultricies</a:t>
            </a:r>
            <a:r>
              <a:rPr lang="en-US"/>
              <a:t> </a:t>
            </a:r>
            <a:r>
              <a:rPr lang="en-US" err="1"/>
              <a:t>nulla</a:t>
            </a:r>
            <a:r>
              <a:rPr lang="en-US"/>
              <a:t>.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2A3F807-DEFB-6026-D7BD-82284EB7FB76}"/>
              </a:ext>
            </a:extLst>
          </p:cNvPr>
          <p:cNvSpPr/>
          <p:nvPr/>
        </p:nvSpPr>
        <p:spPr>
          <a:xfrm flipH="1">
            <a:off x="570676" y="2199576"/>
            <a:ext cx="680608" cy="604267"/>
          </a:xfrm>
          <a:custGeom>
            <a:avLst/>
            <a:gdLst>
              <a:gd name="connsiteX0" fmla="*/ 393237 w 674431"/>
              <a:gd name="connsiteY0" fmla="*/ 0 h 587906"/>
              <a:gd name="connsiteX1" fmla="*/ 616089 w 674431"/>
              <a:gd name="connsiteY1" fmla="*/ 0 h 587906"/>
              <a:gd name="connsiteX2" fmla="*/ 616151 w 674431"/>
              <a:gd name="connsiteY2" fmla="*/ 0 h 587906"/>
              <a:gd name="connsiteX3" fmla="*/ 674431 w 674431"/>
              <a:gd name="connsiteY3" fmla="*/ 58280 h 587906"/>
              <a:gd name="connsiteX4" fmla="*/ 674431 w 674431"/>
              <a:gd name="connsiteY4" fmla="*/ 221738 h 587906"/>
              <a:gd name="connsiteX5" fmla="*/ 597219 w 674431"/>
              <a:gd name="connsiteY5" fmla="*/ 471750 h 587906"/>
              <a:gd name="connsiteX6" fmla="*/ 393361 w 674431"/>
              <a:gd name="connsiteY6" fmla="*/ 587630 h 587906"/>
              <a:gd name="connsiteX7" fmla="*/ 380245 w 674431"/>
              <a:gd name="connsiteY7" fmla="*/ 577174 h 587906"/>
              <a:gd name="connsiteX8" fmla="*/ 380245 w 674431"/>
              <a:gd name="connsiteY8" fmla="*/ 489011 h 587906"/>
              <a:gd name="connsiteX9" fmla="*/ 387484 w 674431"/>
              <a:gd name="connsiteY9" fmla="*/ 478865 h 587906"/>
              <a:gd name="connsiteX10" fmla="*/ 523100 w 674431"/>
              <a:gd name="connsiteY10" fmla="*/ 363541 h 587906"/>
              <a:gd name="connsiteX11" fmla="*/ 540423 w 674431"/>
              <a:gd name="connsiteY11" fmla="*/ 283112 h 587906"/>
              <a:gd name="connsiteX12" fmla="*/ 533308 w 674431"/>
              <a:gd name="connsiteY12" fmla="*/ 276306 h 587906"/>
              <a:gd name="connsiteX13" fmla="*/ 393361 w 674431"/>
              <a:gd name="connsiteY13" fmla="*/ 276306 h 587906"/>
              <a:gd name="connsiteX14" fmla="*/ 374986 w 674431"/>
              <a:gd name="connsiteY14" fmla="*/ 257931 h 587906"/>
              <a:gd name="connsiteX15" fmla="*/ 374986 w 674431"/>
              <a:gd name="connsiteY15" fmla="*/ 18251 h 587906"/>
              <a:gd name="connsiteX16" fmla="*/ 393237 w 674431"/>
              <a:gd name="connsiteY16" fmla="*/ 0 h 587906"/>
              <a:gd name="connsiteX17" fmla="*/ 58466 w 674431"/>
              <a:gd name="connsiteY17" fmla="*/ 0 h 587906"/>
              <a:gd name="connsiteX18" fmla="*/ 281070 w 674431"/>
              <a:gd name="connsiteY18" fmla="*/ 0 h 587906"/>
              <a:gd name="connsiteX19" fmla="*/ 299445 w 674431"/>
              <a:gd name="connsiteY19" fmla="*/ 18375 h 587906"/>
              <a:gd name="connsiteX20" fmla="*/ 299445 w 674431"/>
              <a:gd name="connsiteY20" fmla="*/ 221738 h 587906"/>
              <a:gd name="connsiteX21" fmla="*/ 222233 w 674431"/>
              <a:gd name="connsiteY21" fmla="*/ 471750 h 587906"/>
              <a:gd name="connsiteX22" fmla="*/ 18375 w 674431"/>
              <a:gd name="connsiteY22" fmla="*/ 587630 h 587906"/>
              <a:gd name="connsiteX23" fmla="*/ 5259 w 674431"/>
              <a:gd name="connsiteY23" fmla="*/ 577174 h 587906"/>
              <a:gd name="connsiteX24" fmla="*/ 5259 w 674431"/>
              <a:gd name="connsiteY24" fmla="*/ 489011 h 587906"/>
              <a:gd name="connsiteX25" fmla="*/ 12497 w 674431"/>
              <a:gd name="connsiteY25" fmla="*/ 478865 h 587906"/>
              <a:gd name="connsiteX26" fmla="*/ 148114 w 674431"/>
              <a:gd name="connsiteY26" fmla="*/ 363541 h 587906"/>
              <a:gd name="connsiteX27" fmla="*/ 165437 w 674431"/>
              <a:gd name="connsiteY27" fmla="*/ 283112 h 587906"/>
              <a:gd name="connsiteX28" fmla="*/ 158322 w 674431"/>
              <a:gd name="connsiteY28" fmla="*/ 276306 h 587906"/>
              <a:gd name="connsiteX29" fmla="*/ 18375 w 674431"/>
              <a:gd name="connsiteY29" fmla="*/ 276306 h 587906"/>
              <a:gd name="connsiteX30" fmla="*/ 0 w 674431"/>
              <a:gd name="connsiteY30" fmla="*/ 257931 h 587906"/>
              <a:gd name="connsiteX31" fmla="*/ 0 w 674431"/>
              <a:gd name="connsiteY31" fmla="*/ 58466 h 587906"/>
              <a:gd name="connsiteX32" fmla="*/ 58466 w 674431"/>
              <a:gd name="connsiteY32" fmla="*/ 0 h 587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74431" h="587906">
                <a:moveTo>
                  <a:pt x="393237" y="0"/>
                </a:moveTo>
                <a:lnTo>
                  <a:pt x="616089" y="0"/>
                </a:lnTo>
                <a:lnTo>
                  <a:pt x="616151" y="0"/>
                </a:lnTo>
                <a:cubicBezTo>
                  <a:pt x="648322" y="0"/>
                  <a:pt x="674431" y="26109"/>
                  <a:pt x="674431" y="58280"/>
                </a:cubicBezTo>
                <a:lnTo>
                  <a:pt x="674431" y="221738"/>
                </a:lnTo>
                <a:cubicBezTo>
                  <a:pt x="674431" y="328152"/>
                  <a:pt x="648694" y="411490"/>
                  <a:pt x="597219" y="471750"/>
                </a:cubicBezTo>
                <a:cubicBezTo>
                  <a:pt x="548157" y="529102"/>
                  <a:pt x="480225" y="567770"/>
                  <a:pt x="393361" y="587630"/>
                </a:cubicBezTo>
                <a:cubicBezTo>
                  <a:pt x="386679" y="589177"/>
                  <a:pt x="380245" y="584042"/>
                  <a:pt x="380245" y="577174"/>
                </a:cubicBezTo>
                <a:lnTo>
                  <a:pt x="380245" y="489011"/>
                </a:lnTo>
                <a:cubicBezTo>
                  <a:pt x="380245" y="484433"/>
                  <a:pt x="383153" y="480288"/>
                  <a:pt x="387484" y="478865"/>
                </a:cubicBezTo>
                <a:cubicBezTo>
                  <a:pt x="454240" y="456778"/>
                  <a:pt x="499466" y="418295"/>
                  <a:pt x="523100" y="363541"/>
                </a:cubicBezTo>
                <a:cubicBezTo>
                  <a:pt x="535969" y="335824"/>
                  <a:pt x="541784" y="309035"/>
                  <a:pt x="540423" y="283112"/>
                </a:cubicBezTo>
                <a:cubicBezTo>
                  <a:pt x="540238" y="279276"/>
                  <a:pt x="537082" y="276306"/>
                  <a:pt x="533308" y="276306"/>
                </a:cubicBezTo>
                <a:lnTo>
                  <a:pt x="393361" y="276306"/>
                </a:lnTo>
                <a:cubicBezTo>
                  <a:pt x="383215" y="276306"/>
                  <a:pt x="374986" y="268078"/>
                  <a:pt x="374986" y="257931"/>
                </a:cubicBezTo>
                <a:lnTo>
                  <a:pt x="374986" y="18251"/>
                </a:lnTo>
                <a:cubicBezTo>
                  <a:pt x="374986" y="8167"/>
                  <a:pt x="383153" y="0"/>
                  <a:pt x="393237" y="0"/>
                </a:cubicBezTo>
                <a:close/>
                <a:moveTo>
                  <a:pt x="58466" y="0"/>
                </a:moveTo>
                <a:lnTo>
                  <a:pt x="281070" y="0"/>
                </a:lnTo>
                <a:cubicBezTo>
                  <a:pt x="291216" y="0"/>
                  <a:pt x="299445" y="8229"/>
                  <a:pt x="299445" y="18375"/>
                </a:cubicBezTo>
                <a:lnTo>
                  <a:pt x="299445" y="221738"/>
                </a:lnTo>
                <a:cubicBezTo>
                  <a:pt x="299445" y="328152"/>
                  <a:pt x="273708" y="411490"/>
                  <a:pt x="222233" y="471750"/>
                </a:cubicBezTo>
                <a:cubicBezTo>
                  <a:pt x="173171" y="529102"/>
                  <a:pt x="105239" y="567770"/>
                  <a:pt x="18375" y="587630"/>
                </a:cubicBezTo>
                <a:cubicBezTo>
                  <a:pt x="11631" y="589177"/>
                  <a:pt x="5259" y="584042"/>
                  <a:pt x="5259" y="577174"/>
                </a:cubicBezTo>
                <a:lnTo>
                  <a:pt x="5259" y="489011"/>
                </a:lnTo>
                <a:cubicBezTo>
                  <a:pt x="5259" y="484433"/>
                  <a:pt x="8167" y="480288"/>
                  <a:pt x="12497" y="478865"/>
                </a:cubicBezTo>
                <a:cubicBezTo>
                  <a:pt x="79254" y="456778"/>
                  <a:pt x="124480" y="418295"/>
                  <a:pt x="148114" y="363541"/>
                </a:cubicBezTo>
                <a:cubicBezTo>
                  <a:pt x="160983" y="335824"/>
                  <a:pt x="166798" y="309035"/>
                  <a:pt x="165437" y="283112"/>
                </a:cubicBezTo>
                <a:cubicBezTo>
                  <a:pt x="165252" y="279276"/>
                  <a:pt x="162096" y="276306"/>
                  <a:pt x="158322" y="276306"/>
                </a:cubicBezTo>
                <a:lnTo>
                  <a:pt x="18375" y="276306"/>
                </a:lnTo>
                <a:cubicBezTo>
                  <a:pt x="8229" y="276306"/>
                  <a:pt x="0" y="268078"/>
                  <a:pt x="0" y="257931"/>
                </a:cubicBezTo>
                <a:lnTo>
                  <a:pt x="0" y="58466"/>
                </a:lnTo>
                <a:cubicBezTo>
                  <a:pt x="0" y="26171"/>
                  <a:pt x="26171" y="0"/>
                  <a:pt x="58466" y="0"/>
                </a:cubicBezTo>
                <a:close/>
              </a:path>
            </a:pathLst>
          </a:custGeom>
          <a:solidFill>
            <a:schemeClr val="tx1"/>
          </a:solidFill>
          <a:ln w="611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B8F6EDE-3287-C98A-2287-E97E9546E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509699" y="4036953"/>
            <a:ext cx="4451089" cy="18466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200" b="0" spc="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2" name="Picture 1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C87F9B58-0572-5401-2FFB-58A8754770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63587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5523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8F6C2C1-4D79-8383-FA3E-F915E4DAC2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485571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2F54E0FB-1146-1694-1A17-3EDD5C556B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3774455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CE5745-4DC8-D2F5-4C87-1CD26E619F32}"/>
              </a:ext>
            </a:extLst>
          </p:cNvPr>
          <p:cNvSpPr/>
          <p:nvPr userDrawn="1"/>
        </p:nvSpPr>
        <p:spPr bwMode="auto">
          <a:xfrm>
            <a:off x="573864" y="517743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36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4E207385-7503-E819-5720-41084D427027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2810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EADA763-9B04-509A-280A-5958BE197C39}"/>
              </a:ext>
            </a:extLst>
          </p:cNvPr>
          <p:cNvGrpSpPr/>
          <p:nvPr userDrawn="1"/>
        </p:nvGrpSpPr>
        <p:grpSpPr>
          <a:xfrm rot="5400000">
            <a:off x="4970699" y="-363301"/>
            <a:ext cx="2250602" cy="12192002"/>
            <a:chOff x="7819360" y="-1155"/>
            <a:chExt cx="4372642" cy="6859155"/>
          </a:xfrm>
        </p:grpSpPr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E2DE8C3C-F8AA-FE7F-3DDC-57BD82923D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77A25C7F-12EA-9FFD-0BBC-A9FD3AA07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7A2BE3A4-A5B0-AE11-B0F1-03E0A6DD5A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307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 - 5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2E0D2-4E85-58F5-57D9-381663831A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562684" y="2827024"/>
            <a:ext cx="5452803" cy="1046440"/>
          </a:xfrm>
          <a:noFill/>
        </p:spPr>
        <p:txBody>
          <a:bodyPr vert="horz" wrap="square" lIns="0" tIns="0" rIns="0" bIns="0" rtlCol="0" anchor="t" anchorCtr="0">
            <a:spAutoFit/>
          </a:bodyPr>
          <a:lstStyle>
            <a:lvl1pPr>
              <a:lnSpc>
                <a:spcPct val="85000"/>
              </a:lnSpc>
              <a:defRPr lang="en-US" sz="4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Demo:</a:t>
            </a:r>
            <a:br>
              <a:rPr lang="en-US"/>
            </a:br>
            <a:r>
              <a:rPr lang="en-US"/>
              <a:t>Demo title here</a:t>
            </a:r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1FCAD16C-4D90-5C39-E8C4-14894FE4BF1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62684" y="4115908"/>
            <a:ext cx="5452803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b="1" spc="0" baseline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Speaker name or subtitle text 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4E7A6D9-8D07-53CA-51FC-97406C072D0B}"/>
              </a:ext>
            </a:extLst>
          </p:cNvPr>
          <p:cNvSpPr/>
          <p:nvPr userDrawn="1"/>
        </p:nvSpPr>
        <p:spPr bwMode="auto">
          <a:xfrm>
            <a:off x="573864" y="521487"/>
            <a:ext cx="1550569" cy="1550569"/>
          </a:xfrm>
          <a:prstGeom prst="ellipse">
            <a:avLst/>
          </a:prstGeom>
          <a:solidFill>
            <a:schemeClr val="tx2"/>
          </a:solidFill>
          <a:ln w="25400">
            <a:gradFill>
              <a:gsLst>
                <a:gs pos="100000">
                  <a:schemeClr val="accent5"/>
                </a:gs>
                <a:gs pos="73000">
                  <a:schemeClr val="accent2"/>
                </a:gs>
              </a:gsLst>
              <a:lin ang="4200000" scaled="0"/>
            </a:gradFill>
            <a:headEnd type="none" w="med" len="med"/>
            <a:tailEnd type="none" w="med" len="med"/>
          </a:ln>
          <a:effectLst>
            <a:outerShdw blurRad="952500" dist="444500" dir="5400000" algn="ctr" rotWithShape="0">
              <a:schemeClr val="accent5">
                <a:alpha val="30000"/>
              </a:scheme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C0ADD465-A3DF-B039-9CE6-A5914F173B0D}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 bwMode="ltGray">
          <a:xfrm>
            <a:off x="718931" y="666554"/>
            <a:ext cx="1260435" cy="1260435"/>
          </a:xfrm>
          <a:prstGeom prst="ellipse">
            <a:avLst/>
          </a:prstGeom>
          <a:solidFill>
            <a:schemeClr val="tx2"/>
          </a:solidFill>
        </p:spPr>
        <p:txBody>
          <a:bodyPr lIns="0" tIns="64008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800" b="0" i="0" cap="none" spc="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Drag &amp; drop your photo here or click or tap icon below to insert</a:t>
            </a:r>
          </a:p>
        </p:txBody>
      </p:sp>
      <p:pic>
        <p:nvPicPr>
          <p:cNvPr id="5" name="Picture 4" descr="A purple dot pattern on a black background&#10;&#10;Description automatically generated">
            <a:extLst>
              <a:ext uri="{FF2B5EF4-FFF2-40B4-BE49-F238E27FC236}">
                <a16:creationId xmlns:a16="http://schemas.microsoft.com/office/drawing/2014/main" id="{008FE13E-51E0-0BF3-1B86-351F70E116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85066" y="-1"/>
            <a:ext cx="890693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716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text/screenshot -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A265150-0D64-E917-74B1-1ACCC1181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4969254" y="-306220"/>
            <a:ext cx="6846307" cy="7768905"/>
            <a:chOff x="2013476" y="-2486816"/>
            <a:chExt cx="11017198" cy="1148819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931D6A7-5B5D-A8DC-7DAC-EBA55AFE5167}"/>
                </a:ext>
              </a:extLst>
            </p:cNvPr>
            <p:cNvSpPr/>
            <p:nvPr/>
          </p:nvSpPr>
          <p:spPr bwMode="auto">
            <a:xfrm>
              <a:off x="4048553" y="697832"/>
              <a:ext cx="8467033" cy="6713019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12621F-7C6A-7F95-E37A-C50D2E0F0425}"/>
                </a:ext>
              </a:extLst>
            </p:cNvPr>
            <p:cNvSpPr/>
            <p:nvPr/>
          </p:nvSpPr>
          <p:spPr bwMode="auto">
            <a:xfrm>
              <a:off x="2013476" y="2559281"/>
              <a:ext cx="8232186" cy="644209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992EA4-E532-B4B3-54E7-3580110B8533}"/>
                </a:ext>
              </a:extLst>
            </p:cNvPr>
            <p:cNvSpPr/>
            <p:nvPr/>
          </p:nvSpPr>
          <p:spPr bwMode="auto">
            <a:xfrm>
              <a:off x="4563641" y="-2486816"/>
              <a:ext cx="8467033" cy="6713021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6" name="Rounded Rectangle 2">
            <a:extLst>
              <a:ext uri="{FF2B5EF4-FFF2-40B4-BE49-F238E27FC236}">
                <a16:creationId xmlns:a16="http://schemas.microsoft.com/office/drawing/2014/main" id="{A3D7D98D-DC4B-4671-90CE-5791A6AD2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5177016" y="1687137"/>
            <a:ext cx="6430783" cy="3747332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1C6A3F06-F39E-0E7A-B941-89CAC31761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11018520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F5941A1E-7070-D862-AC36-1521E10D46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0677" y="1410138"/>
            <a:ext cx="3573130" cy="27699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426174E1-2FC7-34DB-B6DB-5220C637FC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70677" y="1919714"/>
            <a:ext cx="3573130" cy="781752"/>
          </a:xfrm>
        </p:spPr>
        <p:txBody>
          <a:bodyPr vert="horz" wrap="square" lIns="0" tIns="0" rIns="0" bIns="0" rtlCol="0">
            <a:spAutoFit/>
          </a:bodyPr>
          <a:lstStyle>
            <a:lvl1pPr marL="285750" indent="-285750">
              <a:spcAft>
                <a:spcPts val="600"/>
              </a:spcAft>
              <a:buClr>
                <a:schemeClr val="accent5"/>
              </a:buClr>
              <a:buFont typeface="Arial" panose="020B0604020202020204" pitchFamily="34" charset="0"/>
              <a:buChar char="•"/>
              <a:defRPr lang="en-US" sz="1200" b="0" kern="1200" spc="0" baseline="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defRPr lang="en-US" sz="1600" dirty="0">
                <a:solidFill>
                  <a:schemeClr val="tx1"/>
                </a:solidFill>
              </a:defRPr>
            </a:lvl2pPr>
            <a:lvl3pPr>
              <a:defRPr lang="en-US" sz="1600" dirty="0">
                <a:solidFill>
                  <a:schemeClr val="tx1"/>
                </a:solidFill>
              </a:defRPr>
            </a:lvl3pPr>
            <a:lvl4pPr>
              <a:defRPr lang="en-US" sz="1400" dirty="0">
                <a:solidFill>
                  <a:schemeClr val="tx1"/>
                </a:solidFill>
              </a:defRPr>
            </a:lvl4pPr>
            <a:lvl5pPr>
              <a:defRPr lang="en-US" sz="1400" dirty="0">
                <a:solidFill>
                  <a:schemeClr val="tx1"/>
                </a:solidFill>
              </a:defRPr>
            </a:lvl5pPr>
          </a:lstStyle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  <a:p>
            <a:pPr marL="141288" marR="0" lvl="0" indent="-14128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</a:pPr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7" name="Picture Placeholder 15">
            <a:extLst>
              <a:ext uri="{FF2B5EF4-FFF2-40B4-BE49-F238E27FC236}">
                <a16:creationId xmlns:a16="http://schemas.microsoft.com/office/drawing/2014/main" id="{35137852-2BE2-E1DF-5F5B-FCD63E0BFBC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322676" y="1831506"/>
            <a:ext cx="6140768" cy="3460500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41857242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AB993681-2DCD-52E7-F6BB-965B05A5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3808352">
            <a:off x="-285826" y="-2021928"/>
            <a:ext cx="11743787" cy="11119023"/>
            <a:chOff x="-171889" y="-10390269"/>
            <a:chExt cx="15197291" cy="132221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25F6769-C11A-17F0-3ED2-2596E90EA3C1}"/>
                </a:ext>
              </a:extLst>
            </p:cNvPr>
            <p:cNvSpPr/>
            <p:nvPr/>
          </p:nvSpPr>
          <p:spPr bwMode="auto">
            <a:xfrm>
              <a:off x="7020674" y="-10390269"/>
              <a:ext cx="8004728" cy="6346484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48F087-C4BC-475F-C17E-F28E50F53CA6}"/>
                </a:ext>
              </a:extLst>
            </p:cNvPr>
            <p:cNvSpPr/>
            <p:nvPr/>
          </p:nvSpPr>
          <p:spPr bwMode="auto">
            <a:xfrm>
              <a:off x="-171889" y="-6130513"/>
              <a:ext cx="11452796" cy="8962382"/>
            </a:xfrm>
            <a:prstGeom prst="rect">
              <a:avLst/>
            </a:prstGeom>
            <a:gradFill flip="none" rotWithShape="1">
              <a:gsLst>
                <a:gs pos="100000">
                  <a:srgbClr val="051119">
                    <a:alpha val="0"/>
                  </a:srgbClr>
                </a:gs>
                <a:gs pos="0">
                  <a:schemeClr val="accent2"/>
                </a:gs>
                <a:gs pos="66000">
                  <a:srgbClr val="091F2C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4A17643A-6A86-9A01-DDF2-B07A321A6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1029730" y="521407"/>
            <a:ext cx="10134086" cy="5815185"/>
          </a:xfrm>
          <a:prstGeom prst="roundRect">
            <a:avLst>
              <a:gd name="adj" fmla="val 1979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5068233-F46E-B659-0799-22A45E3DA22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175732" y="656287"/>
            <a:ext cx="9840535" cy="5545426"/>
          </a:xfrm>
          <a:solidFill>
            <a:schemeClr val="tx2"/>
          </a:solidFill>
          <a:effectLst>
            <a:outerShdw blurRad="952500" dist="444500" dir="2700000" algn="ctr" rotWithShape="0">
              <a:schemeClr val="accent5">
                <a:alpha val="40000"/>
              </a:schemeClr>
            </a:outerShdw>
          </a:effectLst>
        </p:spPr>
        <p:txBody>
          <a:bodyPr vert="horz" wrap="square" lIns="731520" tIns="0" rIns="731520" bIns="1097280" rtlCol="0" anchor="ctr" anchorCtr="0">
            <a:normAutofit/>
          </a:bodyPr>
          <a:lstStyle>
            <a:lvl1pPr>
              <a:defRPr lang="en-US" sz="1400" b="0"/>
            </a:lvl1pPr>
          </a:lstStyle>
          <a:p>
            <a:pPr lvl="0" algn="ctr">
              <a:buFont typeface="Arial" panose="020B0604020202020204" pitchFamily="34" charset="0"/>
            </a:pPr>
            <a:r>
              <a:rPr lang="en-US"/>
              <a:t>Drag &amp; drop your photo here or </a:t>
            </a:r>
            <a:br>
              <a:rPr lang="en-US"/>
            </a:br>
            <a:r>
              <a:rPr lang="en-US"/>
              <a:t>click or tap icon below to insert</a:t>
            </a:r>
          </a:p>
        </p:txBody>
      </p:sp>
    </p:spTree>
    <p:extLst>
      <p:ext uri="{BB962C8B-B14F-4D97-AF65-F5344CB8AC3E}">
        <p14:creationId xmlns:p14="http://schemas.microsoft.com/office/powerpoint/2010/main" val="215434544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ources/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black sky with white dots&#10;&#10;Description automatically generated">
            <a:extLst>
              <a:ext uri="{FF2B5EF4-FFF2-40B4-BE49-F238E27FC236}">
                <a16:creationId xmlns:a16="http://schemas.microsoft.com/office/drawing/2014/main" id="{B6AD5A23-84BF-E8E3-8CC7-40FFD0C90A7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350" t="12729" r="5539" b="10362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C93C182-A409-D81D-A824-FA863ED5F1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677" y="422028"/>
            <a:ext cx="3032494" cy="615553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Resources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A00537B-BFAB-0F3F-D962-48CCA500F6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C322AE5-D91A-FA5F-E45F-28B6B3E06EC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56611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78AE5B3-861D-C987-9A62-0FF3014E567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156611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777D8B3-F8DB-8A68-3409-7CF95A2F7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406B71E8-4153-C83D-9FEE-06DE3E4C767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156611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C707CE0D-4908-BD27-E301-0E25DBE6C25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156611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F7160DB-883B-841A-767D-5B0865DEF5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5BCB7AA6-A2A3-0B05-C0C4-D75A84BB551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156611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800FCE-5605-3585-6CD0-159CDC404E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156611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6DB9E62-C08F-EC1E-10EC-D2F223F87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2884304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F84689C7-6E25-1E44-7B3B-A24A23FF3E4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156611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2A013E1-1D6D-9328-4CB4-D470D399A43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156611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ED9D2AE4-C491-2AAE-181F-36029543F1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1770885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0E537E14-8476-FC52-ABFB-B03284D0450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687048" y="2059888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54DAE1BD-430A-F87E-CADE-A03DD8A875F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687048" y="2372347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459103E-3A0B-F07A-0FCC-068D3C6A82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2944913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CADDEF9A-C80B-ECFF-F7EB-EDA7D4BED0D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87048" y="3233916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053C053C-A965-F3AA-0688-76A1699335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687048" y="3546375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FF6DA05-A54E-1672-10F1-7BE1E7BA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4118941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9C97020-3D53-14AF-BD3F-1C64E9E547B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687048" y="4407944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C959A75-ECB0-BA29-4D85-A313098B02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687048" y="4720403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725E608F-744A-E961-0715-C1E543CC4E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7414741" y="5296577"/>
            <a:ext cx="4202453" cy="1033273"/>
          </a:xfrm>
          <a:prstGeom prst="roundRect">
            <a:avLst>
              <a:gd name="adj" fmla="val 10106"/>
            </a:avLst>
          </a:prstGeom>
          <a:solidFill>
            <a:schemeClr val="tx2"/>
          </a:solidFill>
          <a:ln w="25400" cap="flat" cmpd="sng" algn="ctr">
            <a:gradFill>
              <a:gsLst>
                <a:gs pos="0">
                  <a:schemeClr val="accent5"/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</a:ln>
          <a:effectLst>
            <a:outerShdw blurRad="952500" dist="444500" dir="2700000" algn="tl" rotWithShape="0">
              <a:schemeClr val="accent2">
                <a:alpha val="20000"/>
              </a:schemeClr>
            </a:outerShdw>
          </a:effectLst>
        </p:spPr>
        <p:txBody>
          <a:bodyPr rot="0" spcFirstLastPara="0" vertOverflow="overflow" horzOverflow="overflow" vert="horz" wrap="square" lIns="182856" tIns="91428" rIns="182856" bIns="146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28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err="1">
              <a:ln>
                <a:noFill/>
              </a:ln>
              <a:solidFill>
                <a:srgbClr val="091F2C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A8AC5A2A-A475-7F3B-7B13-E3A5F1ACC9C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687048" y="5585580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Insert link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2D4F1D50-811C-39F2-9723-4D2A31EF689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687048" y="5898039"/>
            <a:ext cx="3657839" cy="153888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10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96594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2D5AF-D3EE-9FE9-17CA-38F79C0991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1724627"/>
            <a:ext cx="11050081" cy="55399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3E151E17-299D-0A92-45C9-BED3664323C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8875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9284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24213C95-8A35-2CB3-F9F8-DBC451E98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189820" y="4106047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8BB362A-BDC6-A7E5-2494-31EC9725D6C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36948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35564948-DBA9-4296-2B21-C0328D679F7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8641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79751F-C88A-CB88-925B-DC19ABF4BC3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487484" y="3132820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846734869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hank you w/b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  <p:pic>
        <p:nvPicPr>
          <p:cNvPr id="3" name="Picture 2" descr="A black sky with white dots&#10;&#10;Description automatically generated">
            <a:extLst>
              <a:ext uri="{FF2B5EF4-FFF2-40B4-BE49-F238E27FC236}">
                <a16:creationId xmlns:a16="http://schemas.microsoft.com/office/drawing/2014/main" id="{8CC04F92-C1D6-D689-B243-25E85FF4A0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69E385E-6024-1898-40D5-E810CB62D4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24000" y="3055052"/>
            <a:ext cx="9144000" cy="747897"/>
          </a:xfrm>
          <a:noFill/>
        </p:spPr>
        <p:txBody>
          <a:bodyPr vert="horz" wrap="square" lIns="0" tIns="0" rIns="0" bIns="0" rtlCol="0" anchor="ctr" anchorCtr="0">
            <a:spAutoFit/>
          </a:bodyPr>
          <a:lstStyle>
            <a:lvl1pPr algn="ctr">
              <a:defRPr lang="en-US" sz="5400" b="1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>
              <a:lnSpc>
                <a:spcPct val="90000"/>
              </a:lnSpc>
            </a:pPr>
            <a:r>
              <a:rPr lang="en-US"/>
              <a:t>Thank you</a:t>
            </a:r>
          </a:p>
        </p:txBody>
      </p:sp>
      <p:pic>
        <p:nvPicPr>
          <p:cNvPr id="5" name="Picture 4" descr="A blue round object with black background&#10;&#10;Description automatically generated">
            <a:extLst>
              <a:ext uri="{FF2B5EF4-FFF2-40B4-BE49-F238E27FC236}">
                <a16:creationId xmlns:a16="http://schemas.microsoft.com/office/drawing/2014/main" id="{484CB2D0-7B32-BC97-AD5C-B01BDBD9770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92423" y="5166710"/>
            <a:ext cx="8017967" cy="169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5961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page -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159689C4-87FB-C51E-9DD3-5AA27A0467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6914" y="0"/>
            <a:ext cx="6945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875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pag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49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2">
    <p:bg>
      <p:bgPr>
        <a:gradFill flip="none" rotWithShape="1">
          <a:gsLst>
            <a:gs pos="0">
              <a:srgbClr val="1C005C"/>
            </a:gs>
            <a:gs pos="100000">
              <a:srgbClr val="060014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595CCEFC-01D7-FB1A-3C81-8E195B8D00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19278" y="1561555"/>
            <a:ext cx="6945086" cy="6858000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2088F375-4E21-F14D-FF9C-1B7E08C279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1029BF0-5368-F2F6-C1A8-095C0A922E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6" name="Picture 5" descr="A purple toy in the air&#10;&#10;Description automatically generated">
            <a:extLst>
              <a:ext uri="{FF2B5EF4-FFF2-40B4-BE49-F238E27FC236}">
                <a16:creationId xmlns:a16="http://schemas.microsoft.com/office/drawing/2014/main" id="{9082889B-B0B8-ACC9-C383-84CB6C0E7B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096000" y="2311271"/>
            <a:ext cx="7772400" cy="437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50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307777"/>
          </a:xfrm>
        </p:spPr>
        <p:txBody>
          <a:bodyPr/>
          <a:lstStyle>
            <a:lvl1pPr>
              <a:defRPr b="1"/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5" name="Picture 4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0524272-B837-1578-40E9-AD8D5E8DF31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304317" y="1017270"/>
            <a:ext cx="4353920" cy="482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9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page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artoon robot flying over a planet&#10;&#10;Description automatically generated">
            <a:extLst>
              <a:ext uri="{FF2B5EF4-FFF2-40B4-BE49-F238E27FC236}">
                <a16:creationId xmlns:a16="http://schemas.microsoft.com/office/drawing/2014/main" id="{B52EF436-04A4-92FB-EFDF-BC42E224F7A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606245" y="-8064564"/>
            <a:ext cx="7772400" cy="4371975"/>
          </a:xfrm>
          <a:prstGeom prst="rect">
            <a:avLst/>
          </a:prstGeom>
        </p:spPr>
      </p:pic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A1A9C5EE-AD9B-C973-7EC3-E784E884F54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171" y="2189877"/>
            <a:ext cx="6367270" cy="192360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ts val="7500"/>
              </a:lnSpc>
              <a:spcBef>
                <a:spcPct val="0"/>
              </a:spcBef>
              <a:buNone/>
              <a:defRPr lang="en-US" sz="66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5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962FB5EE-A7CB-45F1-0F33-06C38CDC6B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171" y="4345640"/>
            <a:ext cx="5430837" cy="276999"/>
          </a:xfrm>
        </p:spPr>
        <p:txBody>
          <a:bodyPr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endParaRPr lang="en-US"/>
          </a:p>
        </p:txBody>
      </p:sp>
      <p:pic>
        <p:nvPicPr>
          <p:cNvPr id="3" name="Picture 2" descr="A cartoon character in a purple airplane&#10;&#10;Description automatically generated">
            <a:extLst>
              <a:ext uri="{FF2B5EF4-FFF2-40B4-BE49-F238E27FC236}">
                <a16:creationId xmlns:a16="http://schemas.microsoft.com/office/drawing/2014/main" id="{9614EB63-49D5-78CB-FCB0-F2A4649EDC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51017" y="3045594"/>
            <a:ext cx="5158812" cy="260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63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76578" y="5226909"/>
            <a:ext cx="10777450" cy="395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43013"/>
      </p:ext>
    </p:extLst>
  </p:cSld>
  <p:clrMapOvr>
    <a:masterClrMapping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 descr="A cartoon toy in a blue object&#10;&#10;Description automatically generated">
            <a:extLst>
              <a:ext uri="{FF2B5EF4-FFF2-40B4-BE49-F238E27FC236}">
                <a16:creationId xmlns:a16="http://schemas.microsoft.com/office/drawing/2014/main" id="{6226F2F7-43B4-00EF-A7C3-22F7253C05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434" y="4087477"/>
            <a:ext cx="12213456" cy="4482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952639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ection page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BCE840CE-CFC4-0235-B753-542578BEDB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225" y="2921000"/>
            <a:ext cx="5607937" cy="627830"/>
          </a:xfr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sz="8000" spc="-300" dirty="0"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20000">
                      <a:schemeClr val="accent2"/>
                    </a:gs>
                  </a:gsLst>
                  <a:lin ang="10800000" scaled="1"/>
                  <a:tileRect/>
                </a:gradFill>
              </a:defRPr>
            </a:lvl1pPr>
          </a:lstStyle>
          <a:p>
            <a:pPr lvl="0">
              <a:lnSpc>
                <a:spcPts val="7500"/>
              </a:lnSpc>
            </a:pPr>
            <a:r>
              <a:rPr lang="en-US"/>
              <a:t>00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3CD4778-3D54-21D5-5F8D-BA9E3A5927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2613" y="3713931"/>
            <a:ext cx="5430837" cy="492443"/>
          </a:xfrm>
        </p:spPr>
        <p:txBody>
          <a:bodyPr/>
          <a:lstStyle>
            <a:lvl1pPr>
              <a:defRPr sz="3200" b="1"/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2" name="Picture 1" descr="A purple number on a black background&#10;&#10;Description automatically generated">
            <a:extLst>
              <a:ext uri="{FF2B5EF4-FFF2-40B4-BE49-F238E27FC236}">
                <a16:creationId xmlns:a16="http://schemas.microsoft.com/office/drawing/2014/main" id="{44A5FEA3-8FA3-98B6-1DDB-7C2E17D3A7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26119" y="5472953"/>
            <a:ext cx="1023834" cy="113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821928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337B7947-D01D-0D80-4D05-91B73417C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11/14/2024</a:t>
            </a:fld>
            <a:endParaRPr lang="en-US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C2EA173-C57F-418C-49F2-9EEF054464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B99165E5-AE83-19EB-66D2-5DE226EA64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2023</a:t>
            </a:r>
          </a:p>
        </p:txBody>
      </p:sp>
    </p:spTree>
    <p:extLst>
      <p:ext uri="{BB962C8B-B14F-4D97-AF65-F5344CB8AC3E}">
        <p14:creationId xmlns:p14="http://schemas.microsoft.com/office/powerpoint/2010/main" val="326319711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sentence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246270F-E35C-5529-ECAF-5A79FF7F49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43043" y="2813447"/>
            <a:ext cx="7305914" cy="1231106"/>
          </a:xfrm>
        </p:spPr>
        <p:txBody>
          <a:bodyPr wrap="square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</a:t>
            </a:r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0479983-1447-F754-47AE-C270FD0AB8E6}"/>
              </a:ext>
            </a:extLst>
          </p:cNvPr>
          <p:cNvGrpSpPr/>
          <p:nvPr userDrawn="1"/>
        </p:nvGrpSpPr>
        <p:grpSpPr>
          <a:xfrm rot="10800000">
            <a:off x="0" y="0"/>
            <a:ext cx="2933700" cy="6858000"/>
            <a:chOff x="7819360" y="-1155"/>
            <a:chExt cx="4372642" cy="685915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6C0D92DF-5EF2-5865-A2DB-684CC7784D9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6200000">
              <a:off x="6577258" y="1242101"/>
              <a:ext cx="6856845" cy="4372642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B1C5C6AA-1F30-6C9C-47FB-7CA5756BF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7362703" y="2028703"/>
              <a:ext cx="6858000" cy="2800594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F700926-F4BC-7472-3ECC-0EFC7BD947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221100" y="1885945"/>
              <a:ext cx="6858000" cy="308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31971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/subhead - 1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background with a purple light&#10;&#10;Description automatically generated">
            <a:extLst>
              <a:ext uri="{FF2B5EF4-FFF2-40B4-BE49-F238E27FC236}">
                <a16:creationId xmlns:a16="http://schemas.microsoft.com/office/drawing/2014/main" id="{210665E0-3C69-69CF-7ED7-15F4132195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831985" y="2605373"/>
            <a:ext cx="6945086" cy="6858000"/>
          </a:xfrm>
          <a:prstGeom prst="rect">
            <a:avLst/>
          </a:prstGeom>
        </p:spPr>
      </p:pic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8826D79E-CB8D-165C-0D68-F3E5C5E9CC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7302" y="3652258"/>
            <a:ext cx="7333488" cy="276999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18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Lorem ipsum dolor sit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801" y="2813447"/>
            <a:ext cx="11060491" cy="615553"/>
          </a:xfrm>
        </p:spPr>
        <p:txBody>
          <a:bodyPr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6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</p:spTree>
    <p:extLst>
      <p:ext uri="{BB962C8B-B14F-4D97-AF65-F5344CB8AC3E}">
        <p14:creationId xmlns:p14="http://schemas.microsoft.com/office/powerpoint/2010/main" val="1662935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-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>
            <a:extLst>
              <a:ext uri="{FF2B5EF4-FFF2-40B4-BE49-F238E27FC236}">
                <a16:creationId xmlns:a16="http://schemas.microsoft.com/office/drawing/2014/main" id="{A8E184E3-7039-2F3B-7052-3F8D7F797F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5755" y="3013501"/>
            <a:ext cx="11060491" cy="830997"/>
          </a:xfrm>
        </p:spPr>
        <p:txBody>
          <a:bodyPr anchor="ctr"/>
          <a:lstStyle>
            <a:lvl1pPr marL="0"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5400" b="1" kern="1200" cap="none" spc="0" baseline="0" dirty="0">
                <a:ln w="3175">
                  <a:noFill/>
                </a:ln>
                <a:gradFill flip="none" rotWithShape="1">
                  <a:gsLst>
                    <a:gs pos="100000">
                      <a:schemeClr val="accent3"/>
                    </a:gs>
                    <a:gs pos="1000">
                      <a:schemeClr val="accent5"/>
                    </a:gs>
                    <a:gs pos="56000">
                      <a:srgbClr val="E76BC7"/>
                    </a:gs>
                    <a:gs pos="19000">
                      <a:schemeClr val="accent2"/>
                    </a:gs>
                  </a:gsLst>
                  <a:lin ang="3600000" scaled="0"/>
                  <a:tileRect/>
                </a:gra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Lorem ipsum dolor sit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91851BE-A274-E3C9-8BFE-144D83955A5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5275560"/>
            <a:ext cx="1629419" cy="158244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2956CEA8-35F3-CCBD-79AD-64B514E84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562581" y="0"/>
            <a:ext cx="1629419" cy="158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4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 slid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79E46301-3A68-CC3E-45CC-818C41F5832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26990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452D3C7-8D3A-02FB-B0BD-F6001AB5B9C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26990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7138CD8-E499-9097-E3EA-61E74A7E87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0960" y="947402"/>
            <a:ext cx="11050081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BA3C1BA-54B2-C373-D8C0-DBCB70905C2A}"/>
              </a:ext>
            </a:extLst>
          </p:cNvPr>
          <p:cNvCxnSpPr>
            <a:cxnSpLocks/>
          </p:cNvCxnSpPr>
          <p:nvPr userDrawn="1"/>
        </p:nvCxnSpPr>
        <p:spPr>
          <a:xfrm>
            <a:off x="7493521" y="1867726"/>
            <a:ext cx="0" cy="3856668"/>
          </a:xfrm>
          <a:prstGeom prst="line">
            <a:avLst/>
          </a:prstGeom>
          <a:ln w="25400" cap="rnd">
            <a:gradFill>
              <a:gsLst>
                <a:gs pos="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1341F99A-7014-79F1-DB5B-01F3E4682A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6205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234F83-22BF-EF95-88A7-9A8073BC4E3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36205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C5363127-F233-F6E6-BDAA-1A36B4FFF4A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440623" y="2192828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7C55F900-3D63-156B-1C4C-A0A804EABEA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40623" y="3169762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D8A82CE-8858-F5EB-EC86-0205A1C06D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26990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898740D1-6056-A163-61ED-64019FBCBFD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226990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58A90714-86BB-64E2-700E-ECB34866C4D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036205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753FA302-AD1C-030F-5873-F53AE5B3CC5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36205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EBEA2A8-6BD4-FF19-71DE-881CF7859D6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440623" y="4175227"/>
            <a:ext cx="1718105" cy="73866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##</a:t>
            </a:r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487177F1-F54B-24EA-DF4F-91C37BB4BA8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440623" y="5152161"/>
            <a:ext cx="1718105" cy="184666"/>
          </a:xfrm>
        </p:spPr>
        <p:txBody>
          <a:bodyPr wrap="square">
            <a:spAutoFit/>
          </a:bodyPr>
          <a:lstStyle>
            <a:lvl1pPr marL="0" indent="0" algn="ctr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1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>
                <a:solidFill>
                  <a:schemeClr val="tx1"/>
                </a:solidFill>
              </a:defRPr>
            </a:lvl2pPr>
            <a:lvl3pPr marL="450850" indent="0">
              <a:buFont typeface="Wingdings" panose="05000000000000000000" pitchFamily="2" charset="2"/>
              <a:buNone/>
              <a:tabLst/>
              <a:defRPr sz="1600" b="0">
                <a:solidFill>
                  <a:schemeClr val="tx1"/>
                </a:solidFill>
              </a:defRPr>
            </a:lvl3pPr>
            <a:lvl4pPr marL="652462" indent="0">
              <a:buFont typeface="Wingdings" panose="05000000000000000000" pitchFamily="2" charset="2"/>
              <a:buNone/>
              <a:defRPr sz="1400" b="0">
                <a:solidFill>
                  <a:schemeClr val="tx1"/>
                </a:solidFill>
              </a:defRPr>
            </a:lvl4pPr>
            <a:lvl5pPr marL="854075" indent="0">
              <a:buFont typeface="Wingdings" panose="05000000000000000000" pitchFamily="2" charset="2"/>
              <a:buNone/>
              <a:tabLst/>
              <a:defRPr sz="1400" b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Lorem ipsum dolor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AB20491-741D-3DB1-4D70-2C6E4A1FDA6C}"/>
              </a:ext>
            </a:extLst>
          </p:cNvPr>
          <p:cNvCxnSpPr>
            <a:cxnSpLocks/>
          </p:cNvCxnSpPr>
          <p:nvPr userDrawn="1"/>
        </p:nvCxnSpPr>
        <p:spPr>
          <a:xfrm flipH="1">
            <a:off x="1922745" y="3825988"/>
            <a:ext cx="8373650" cy="0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20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8593582-2BB2-8BEA-33CB-D0C1796ED763}"/>
              </a:ext>
            </a:extLst>
          </p:cNvPr>
          <p:cNvCxnSpPr>
            <a:cxnSpLocks/>
          </p:cNvCxnSpPr>
          <p:nvPr userDrawn="1"/>
        </p:nvCxnSpPr>
        <p:spPr>
          <a:xfrm>
            <a:off x="4693954" y="1867726"/>
            <a:ext cx="0" cy="3856668"/>
          </a:xfrm>
          <a:prstGeom prst="line">
            <a:avLst/>
          </a:prstGeom>
          <a:ln w="25400" cap="rnd">
            <a:gradFill>
              <a:gsLst>
                <a:gs pos="0">
                  <a:schemeClr val="accent5"/>
                </a:gs>
                <a:gs pos="46000">
                  <a:schemeClr val="accent2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52259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ercentage compare - dark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7DDBE8D-75D9-0B02-8534-B6C5A6823D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6740" y="1209967"/>
            <a:ext cx="11018520" cy="615553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B254F1-79CF-E786-F4AF-0F79ABB4212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4599" y="273804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074AAEA-CC06-31A0-F628-3885E075E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916573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3497600-3770-8995-E50D-0A098CBC4B7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160690" y="2793461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F71A45-6E00-7E48-3F63-B5668E4CE1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4169299"/>
            <a:ext cx="3813719" cy="0"/>
          </a:xfrm>
          <a:prstGeom prst="line">
            <a:avLst/>
          </a:prstGeom>
          <a:noFill/>
          <a:ln w="152400" cap="rnd" cmpd="sng" algn="ctr">
            <a:solidFill>
              <a:schemeClr val="bg1">
                <a:lumMod val="65000"/>
                <a:alpha val="35000"/>
              </a:schemeClr>
            </a:solidFill>
            <a:prstDash val="solid"/>
            <a:round/>
            <a:tailEnd type="none" w="sm" len="sm"/>
          </a:ln>
          <a:effectLst/>
        </p:spPr>
      </p:cxn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66E685D-9B5E-9E7A-7E0F-EAC04B74179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160690" y="4046189"/>
            <a:ext cx="503754" cy="246221"/>
          </a:xfrm>
        </p:spPr>
        <p:txBody>
          <a:bodyPr/>
          <a:lstStyle>
            <a:lvl1pPr marL="0" indent="0" algn="l">
              <a:buNone/>
              <a:defRPr sz="16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00%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41EDCA-8418-52BE-2433-256CE6CF58D8}"/>
              </a:ext>
            </a:extLst>
          </p:cNvPr>
          <p:cNvCxnSpPr>
            <a:cxnSpLocks/>
          </p:cNvCxnSpPr>
          <p:nvPr userDrawn="1"/>
        </p:nvCxnSpPr>
        <p:spPr>
          <a:xfrm flipH="1">
            <a:off x="592639" y="3544400"/>
            <a:ext cx="11018520" cy="0"/>
          </a:xfrm>
          <a:prstGeom prst="line">
            <a:avLst/>
          </a:prstGeom>
          <a:ln w="25400" cap="rnd">
            <a:gradFill>
              <a:gsLst>
                <a:gs pos="23000">
                  <a:schemeClr val="accent2"/>
                </a:gs>
                <a:gs pos="0">
                  <a:schemeClr val="accent5"/>
                </a:gs>
                <a:gs pos="100000">
                  <a:schemeClr val="accent1"/>
                </a:gs>
              </a:gsLst>
              <a:lin ang="6000000" scaled="0"/>
            </a:gra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6970C18D-DF24-239C-6473-308CBAF4C1A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63135" y="2547239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CDFA9165-1E66-5475-43BE-7100FE5B605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234599" y="3984633"/>
            <a:ext cx="2609759" cy="369332"/>
          </a:xfrm>
        </p:spPr>
        <p:txBody>
          <a:bodyPr anchor="ctr"/>
          <a:lstStyle>
            <a:lvl1pPr marL="0" indent="0" algn="l">
              <a:buNone/>
              <a:defRPr sz="1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Lorem ipsum dolor sit </a:t>
            </a:r>
            <a:r>
              <a:rPr lang="en-US" err="1"/>
              <a:t>amet</a:t>
            </a:r>
            <a:r>
              <a:rPr lang="en-US"/>
              <a:t>, </a:t>
            </a:r>
            <a:r>
              <a:rPr lang="en-US" err="1"/>
              <a:t>consectetur</a:t>
            </a:r>
            <a:r>
              <a:rPr lang="en-US"/>
              <a:t> </a:t>
            </a:r>
            <a:r>
              <a:rPr lang="en-US" err="1"/>
              <a:t>adipiscing</a:t>
            </a:r>
            <a:r>
              <a:rPr lang="en-US"/>
              <a:t> </a:t>
            </a:r>
            <a:r>
              <a:rPr lang="en-US" err="1"/>
              <a:t>elitpretium</a:t>
            </a:r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ABB6654E-B144-64FE-ED79-14811C0FA98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363135" y="3799967"/>
            <a:ext cx="1718105" cy="738664"/>
          </a:xfrm>
        </p:spPr>
        <p:txBody>
          <a:bodyPr anchor="ctr"/>
          <a:lstStyle>
            <a:lvl1pPr marL="0" indent="0" algn="l">
              <a:spcBef>
                <a:spcPts val="0"/>
              </a:spcBef>
              <a:buNone/>
              <a:defRPr sz="4800" b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690515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75296" y="2125629"/>
            <a:ext cx="5443720" cy="123110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75296" y="3597951"/>
            <a:ext cx="5443722" cy="116339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FA02B7-CC81-F385-DEFB-1A22DFA03BB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1">
            <a:alphaModFix amt="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1337" y="512466"/>
            <a:ext cx="11069326" cy="5833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682" r:id="rId1"/>
    <p:sldLayoutId id="2147485656" r:id="rId2"/>
    <p:sldLayoutId id="2147485848" r:id="rId3"/>
    <p:sldLayoutId id="2147485594" r:id="rId4"/>
    <p:sldLayoutId id="2147485688" r:id="rId5"/>
    <p:sldLayoutId id="2147485708" r:id="rId6"/>
    <p:sldLayoutId id="2147485707" r:id="rId7"/>
    <p:sldLayoutId id="2147485576" r:id="rId8"/>
    <p:sldLayoutId id="2147485578" r:id="rId9"/>
    <p:sldLayoutId id="2147485564" r:id="rId10"/>
    <p:sldLayoutId id="2147485566" r:id="rId11"/>
    <p:sldLayoutId id="2147485647" r:id="rId12"/>
    <p:sldLayoutId id="2147485567" r:id="rId13"/>
    <p:sldLayoutId id="2147485709" r:id="rId14"/>
    <p:sldLayoutId id="2147485727" r:id="rId15"/>
    <p:sldLayoutId id="2147485729" r:id="rId16"/>
    <p:sldLayoutId id="2147485572" r:id="rId17"/>
    <p:sldLayoutId id="2147485586" r:id="rId18"/>
    <p:sldLayoutId id="2147485706" r:id="rId19"/>
    <p:sldLayoutId id="2147485528" r:id="rId20"/>
    <p:sldLayoutId id="2147485534" r:id="rId21"/>
    <p:sldLayoutId id="2147485590" r:id="rId22"/>
    <p:sldLayoutId id="2147485582" r:id="rId23"/>
    <p:sldLayoutId id="2147485718" r:id="rId24"/>
    <p:sldLayoutId id="2147485598" r:id="rId25"/>
    <p:sldLayoutId id="2147485597" r:id="rId26"/>
    <p:sldLayoutId id="2147485507" r:id="rId27"/>
    <p:sldLayoutId id="2147485538" r:id="rId28"/>
    <p:sldLayoutId id="2147485539" r:id="rId29"/>
    <p:sldLayoutId id="2147485540" r:id="rId30"/>
    <p:sldLayoutId id="2147485702" r:id="rId31"/>
    <p:sldLayoutId id="2147485504" r:id="rId32"/>
    <p:sldLayoutId id="2147485730" r:id="rId33"/>
    <p:sldLayoutId id="2147485689" r:id="rId34"/>
    <p:sldLayoutId id="2147485698" r:id="rId35"/>
    <p:sldLayoutId id="2147485640" r:id="rId36"/>
    <p:sldLayoutId id="2147485600" r:id="rId37"/>
    <p:sldLayoutId id="2147485463" r:id="rId38"/>
    <p:sldLayoutId id="2147485655" r:id="rId39"/>
    <p:sldLayoutId id="2147485725" r:id="rId40"/>
    <p:sldLayoutId id="2147485722" r:id="rId41"/>
    <p:sldLayoutId id="2147485638" r:id="rId42"/>
    <p:sldLayoutId id="2147485735" r:id="rId43"/>
    <p:sldLayoutId id="2147485736" r:id="rId44"/>
    <p:sldLayoutId id="2147485737" r:id="rId45"/>
    <p:sldLayoutId id="2147485738" r:id="rId46"/>
    <p:sldLayoutId id="2147485739" r:id="rId47"/>
    <p:sldLayoutId id="2147485740" r:id="rId48"/>
    <p:sldLayoutId id="2147485850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4000" b="1" kern="1200" cap="none" spc="0" baseline="0" dirty="0" smtClean="0">
          <a:ln w="3175">
            <a:noFill/>
          </a:ln>
          <a:solidFill>
            <a:schemeClr val="bg1"/>
          </a:solidFill>
          <a:effectLst/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0" marR="0" indent="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2"/>
        </a:buClr>
        <a:buSzPct val="90000"/>
        <a:buFontTx/>
        <a:buNone/>
        <a:tabLst/>
        <a:defRPr sz="1800" b="1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>
          <a:schemeClr val="accent5"/>
        </a:buClr>
        <a:buSzPct val="90000"/>
        <a:buFont typeface="Arial" panose="020B0604020202020204" pitchFamily="34" charset="0"/>
        <a:buChar char="•"/>
        <a:tabLst/>
        <a:defRPr sz="1200" b="0" kern="1200" spc="0" baseline="0">
          <a:solidFill>
            <a:schemeClr val="bg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0" userDrawn="1">
          <p15:clr>
            <a:srgbClr val="C35EA4"/>
          </p15:clr>
        </p15:guide>
        <p15:guide id="17" pos="7320" userDrawn="1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92" userDrawn="1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88" userDrawn="1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4" Type="http://schemas.openxmlformats.org/officeDocument/2006/relationships/hyperlink" Target="https://github.com/martincostello/dotnet-conf-2024/blob/084a62d86c0241ecc9e1bf760c46c7ba020aec80/src/API/Program.cs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uget.org/packages/Swashbuckle.AspNetCore.SwaggerUI" TargetMode="Externa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ncostello/dotnet-conf-2024/blob/084a62d86c0241ecc9e1bf760c46c7ba020aec80/src/API/Program.cs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nuget.org/packages/MartinCostello.OpenApi.Extensions" TargetMode="External"/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openapi/kiota/overview" TargetMode="External"/><Relationship Id="rId1" Type="http://schemas.openxmlformats.org/officeDocument/2006/relationships/slideLayout" Target="../slideLayouts/slideLayout2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maindrivendev/Swashbuckle.AspNetCore" TargetMode="External"/><Relationship Id="rId2" Type="http://schemas.openxmlformats.org/officeDocument/2006/relationships/hyperlink" Target="https://github.com/App-vNext/Polly" TargetMode="Externa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4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wagger.io/docs/specification/v3_0/about/" TargetMode="External"/><Relationship Id="rId7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6.xml"/><Relationship Id="rId6" Type="http://schemas.openxmlformats.org/officeDocument/2006/relationships/hyperlink" Target="https://github.com/martincostello/aspnetcore-openapi/blob/d87b42a236762ac32d833e6b482500b4d97f118c/perf/TodoApp.Benchmarks/OpenApiBenchmarks.cs" TargetMode="External"/><Relationship Id="rId5" Type="http://schemas.openxmlformats.org/officeDocument/2006/relationships/hyperlink" Target="https://github.com/domaindrivendev/Swashbuckle.AspNetCore" TargetMode="External"/><Relationship Id="rId4" Type="http://schemas.openxmlformats.org/officeDocument/2006/relationships/hyperlink" Target="https://github.com/RicoSuter/NSwag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9.xml"/><Relationship Id="rId4" Type="http://schemas.openxmlformats.org/officeDocument/2006/relationships/hyperlink" Target="https://aka.ms/get-dotnet-9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4DC0B-2A1D-D265-C645-54C020A08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171" y="2189877"/>
            <a:ext cx="6367270" cy="1861920"/>
          </a:xfrm>
        </p:spPr>
        <p:txBody>
          <a:bodyPr/>
          <a:lstStyle/>
          <a:p>
            <a:r>
              <a:rPr lang="en-US" sz="5400" spc="-300" dirty="0">
                <a:gradFill flip="none">
                  <a:gsLst>
                    <a:gs pos="1000">
                      <a:srgbClr val="D502AA"/>
                    </a:gs>
                    <a:gs pos="25000">
                      <a:srgbClr val="E566CC"/>
                    </a:gs>
                    <a:gs pos="56000">
                      <a:srgbClr val="E76BC7"/>
                    </a:gs>
                    <a:gs pos="100000">
                      <a:srgbClr val="FA94A1"/>
                    </a:gs>
                  </a:gsLst>
                  <a:lin ang="3600000" scaled="0"/>
                  <a:tileRect/>
                </a:gradFill>
                <a:latin typeface="Open Sans"/>
                <a:ea typeface="Open Sans"/>
                <a:cs typeface="Open Sans"/>
              </a:rPr>
              <a:t>Extending ASP.NET Core OpenAPI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CDD712-F159-EBF5-F6F6-1AF98407E8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4345640"/>
            <a:ext cx="5430837" cy="276999"/>
          </a:xfrm>
        </p:spPr>
        <p:txBody>
          <a:bodyPr/>
          <a:lstStyle/>
          <a:p>
            <a:r>
              <a:rPr lang="en-US" dirty="0">
                <a:latin typeface="Open Sans"/>
                <a:ea typeface="Open Sans"/>
                <a:cs typeface="Open Sans"/>
              </a:rPr>
              <a:t>Martin Costello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8920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ED829-2122-7979-6909-1CAE1791E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6C0CF-48DC-6E7F-3724-73E3762144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Program.cs</a:t>
            </a:r>
          </a:p>
        </p:txBody>
      </p:sp>
      <p:pic>
        <p:nvPicPr>
          <p:cNvPr id="35" name="Picture Placeholder 34" descr="The Program.cs file to implement an ASP.NET Core Minimal API.">
            <a:extLst>
              <a:ext uri="{FF2B5EF4-FFF2-40B4-BE49-F238E27FC236}">
                <a16:creationId xmlns:a16="http://schemas.microsoft.com/office/drawing/2014/main" id="{50FB0A00-3FB8-5B3B-B7F7-63E4E7BE0B5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126" b="5126"/>
          <a:stretch/>
        </p:blipFill>
        <p:spPr/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2A84F89-4DE6-66C5-F2F7-5312341FF4E3}"/>
              </a:ext>
            </a:extLst>
          </p:cNvPr>
          <p:cNvSpPr txBox="1">
            <a:spLocks/>
          </p:cNvSpPr>
          <p:nvPr/>
        </p:nvSpPr>
        <p:spPr>
          <a:xfrm>
            <a:off x="11357799" y="6429227"/>
            <a:ext cx="834201" cy="34654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4"/>
              </a:rPr>
              <a:t>Code</a:t>
            </a:r>
            <a:endParaRPr lang="en-US" dirty="0"/>
          </a:p>
        </p:txBody>
      </p:sp>
      <p:sp>
        <p:nvSpPr>
          <p:cNvPr id="3" name="Rectangle 2" descr="A rectangle highlighting the creation of a WebApplicationBuilder using the CreateSlimBuilder method.">
            <a:extLst>
              <a:ext uri="{FF2B5EF4-FFF2-40B4-BE49-F238E27FC236}">
                <a16:creationId xmlns:a16="http://schemas.microsoft.com/office/drawing/2014/main" id="{627D7E1C-F6A7-3A75-93E4-278A5ABDAD34}"/>
              </a:ext>
            </a:extLst>
          </p:cNvPr>
          <p:cNvSpPr/>
          <p:nvPr/>
        </p:nvSpPr>
        <p:spPr bwMode="auto">
          <a:xfrm>
            <a:off x="1930400" y="1219200"/>
            <a:ext cx="3427307" cy="27093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Arrow: Left 3">
            <a:extLst>
              <a:ext uri="{FF2B5EF4-FFF2-40B4-BE49-F238E27FC236}">
                <a16:creationId xmlns:a16="http://schemas.microsoft.com/office/drawing/2014/main" id="{4F8EBF9C-C75A-7E79-E6ED-D85A7A60DC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473762" y="1107540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e method call to AddOpenApi to add OpenAPI services to the service collection.">
            <a:extLst>
              <a:ext uri="{FF2B5EF4-FFF2-40B4-BE49-F238E27FC236}">
                <a16:creationId xmlns:a16="http://schemas.microsoft.com/office/drawing/2014/main" id="{0597D646-435C-D506-0C04-11428465EA2C}"/>
              </a:ext>
            </a:extLst>
          </p:cNvPr>
          <p:cNvSpPr/>
          <p:nvPr/>
        </p:nvSpPr>
        <p:spPr bwMode="auto">
          <a:xfrm>
            <a:off x="1916853" y="1537547"/>
            <a:ext cx="1930400" cy="23706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C094A51D-619E-F5D2-3698-8A6DAA0B0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9489187">
            <a:off x="3781388" y="1059424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092C31A9-A142-4018-AD97-EABBBAD5D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66387" y="3257064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 descr="A rectangle highlighting the lambda method that implements the API, which receives a TimeProvider and uses it to get the current date and time in UTC and then returns a CurrentTime object which contains 5 different representations of that time.">
            <a:extLst>
              <a:ext uri="{FF2B5EF4-FFF2-40B4-BE49-F238E27FC236}">
                <a16:creationId xmlns:a16="http://schemas.microsoft.com/office/drawing/2014/main" id="{CE55FF45-0754-F922-5C81-A2F33E4ECCF1}"/>
              </a:ext>
            </a:extLst>
          </p:cNvPr>
          <p:cNvSpPr/>
          <p:nvPr/>
        </p:nvSpPr>
        <p:spPr bwMode="auto">
          <a:xfrm>
            <a:off x="1673013" y="2323253"/>
            <a:ext cx="4422987" cy="224197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 descr="A rectangle highlighting the declaration of the CurrentTime record.">
            <a:extLst>
              <a:ext uri="{FF2B5EF4-FFF2-40B4-BE49-F238E27FC236}">
                <a16:creationId xmlns:a16="http://schemas.microsoft.com/office/drawing/2014/main" id="{C49C55FE-24C6-53D8-177C-DCB821E79DC4}"/>
              </a:ext>
            </a:extLst>
          </p:cNvPr>
          <p:cNvSpPr/>
          <p:nvPr/>
        </p:nvSpPr>
        <p:spPr bwMode="auto">
          <a:xfrm>
            <a:off x="1921654" y="5076967"/>
            <a:ext cx="1933840" cy="98264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Arrow: Left 15">
            <a:extLst>
              <a:ext uri="{FF2B5EF4-FFF2-40B4-BE49-F238E27FC236}">
                <a16:creationId xmlns:a16="http://schemas.microsoft.com/office/drawing/2014/main" id="{3E4C5DDD-4E4C-192B-AC31-F06C8FD27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197192" y="4490719"/>
            <a:ext cx="1090507" cy="480907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Rectangle 16" descr="A rectangle highlighting the call to the MapOpenApi method to add the OpenAPI endpoint to the application.">
            <a:extLst>
              <a:ext uri="{FF2B5EF4-FFF2-40B4-BE49-F238E27FC236}">
                <a16:creationId xmlns:a16="http://schemas.microsoft.com/office/drawing/2014/main" id="{51219373-3559-84C3-06EE-466D9619429B}"/>
              </a:ext>
            </a:extLst>
          </p:cNvPr>
          <p:cNvSpPr/>
          <p:nvPr/>
        </p:nvSpPr>
        <p:spPr bwMode="auto">
          <a:xfrm>
            <a:off x="1882987" y="4592320"/>
            <a:ext cx="1202367" cy="27770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63033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10862D2C-621F-598D-9003-05BE19148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Voilà – an OpenAPI document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410138"/>
            <a:ext cx="4246983" cy="276999"/>
          </a:xfrm>
        </p:spPr>
        <p:txBody>
          <a:bodyPr/>
          <a:lstStyle/>
          <a:p>
            <a:r>
              <a:rPr lang="en-US" dirty="0"/>
              <a:t>Specification in JSON format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2068577"/>
            <a:ext cx="3573130" cy="1224951"/>
          </a:xfrm>
        </p:spPr>
        <p:txBody>
          <a:bodyPr/>
          <a:lstStyle/>
          <a:p>
            <a:r>
              <a:rPr lang="en-US" dirty="0"/>
              <a:t>Returned from </a:t>
            </a:r>
            <a:r>
              <a:rPr lang="en-US" b="1" dirty="0">
                <a:latin typeface="Cascadia Code" panose="020B0609020000020004" pitchFamily="49" charset="0"/>
                <a:cs typeface="Cascadia Code" panose="020B0609020000020004" pitchFamily="49" charset="0"/>
              </a:rPr>
              <a:t>/openapi/v1.json</a:t>
            </a:r>
            <a:r>
              <a:rPr lang="en-US" dirty="0"/>
              <a:t> by default</a:t>
            </a:r>
          </a:p>
          <a:p>
            <a:r>
              <a:rPr lang="en-US" dirty="0"/>
              <a:t>Contains: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API information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Paths (endpoints)</a:t>
            </a:r>
          </a:p>
          <a:p>
            <a:pPr lvl="1"/>
            <a:r>
              <a:rPr lang="en-US" sz="1200" dirty="0">
                <a:solidFill>
                  <a:schemeClr val="bg1"/>
                </a:solidFill>
              </a:rPr>
              <a:t>Schemas (types)</a:t>
            </a:r>
          </a:p>
        </p:txBody>
      </p:sp>
      <p:pic>
        <p:nvPicPr>
          <p:cNvPr id="13" name="Picture Placeholder 12" descr="A screenshot of part of the generated OpenAPI schema for the API in JSON format which shows a single path which returns a single HTTP 200 response.">
            <a:extLst>
              <a:ext uri="{FF2B5EF4-FFF2-40B4-BE49-F238E27FC236}">
                <a16:creationId xmlns:a16="http://schemas.microsoft.com/office/drawing/2014/main" id="{718ACBF6-89CA-8A3F-E10B-9D41F92B77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567" b="52935"/>
          <a:stretch/>
        </p:blipFill>
        <p:spPr>
          <a:xfrm>
            <a:off x="5322676" y="1831506"/>
            <a:ext cx="6140768" cy="3460500"/>
          </a:xfrm>
        </p:spPr>
      </p:pic>
    </p:spTree>
    <p:extLst>
      <p:ext uri="{BB962C8B-B14F-4D97-AF65-F5344CB8AC3E}">
        <p14:creationId xmlns:p14="http://schemas.microsoft.com/office/powerpoint/2010/main" val="7662399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02F8B-824B-56DF-8CF2-D70BB6775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CEC3F0-F5FE-B098-07E4-7EEE49623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Swagger UI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DA3F6D-065F-3BEF-D478-7583379994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830997"/>
          </a:xfrm>
        </p:spPr>
        <p:txBody>
          <a:bodyPr/>
          <a:lstStyle/>
          <a:p>
            <a:r>
              <a:rPr lang="en-US" dirty="0"/>
              <a:t>Add a user interface to our application using </a:t>
            </a:r>
            <a:r>
              <a:rPr lang="en-US" dirty="0">
                <a:hlinkClick r:id="rId2"/>
              </a:rPr>
              <a:t>Swashbuckle.AspNetCore.SwaggerUI</a:t>
            </a:r>
            <a:r>
              <a:rPr lang="en-US" dirty="0"/>
              <a:t> to render a user interface we can use to consume our OpenAPI document</a:t>
            </a:r>
          </a:p>
        </p:txBody>
      </p:sp>
    </p:spTree>
    <p:extLst>
      <p:ext uri="{BB962C8B-B14F-4D97-AF65-F5344CB8AC3E}">
        <p14:creationId xmlns:p14="http://schemas.microsoft.com/office/powerpoint/2010/main" val="105160551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CCCE7E-39DB-FF71-CA4C-816188CB4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7E796-170C-B1CD-91D9-7D100708A8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Swagger UI code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FA9C0FC-C888-094E-4D32-25C6C9759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" name="Picture 12" descr="Code calling the UseSwaggerUI method on an IApplicationBuilder to configure Swagger UI to consume a document loaded from the &quot;openapi/v1.json&quot; endpoint called &quot;Time API&quot;.">
            <a:extLst>
              <a:ext uri="{FF2B5EF4-FFF2-40B4-BE49-F238E27FC236}">
                <a16:creationId xmlns:a16="http://schemas.microsoft.com/office/drawing/2014/main" id="{640E92F0-1DD1-07A4-3F15-881B15134D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1175732" y="1485543"/>
            <a:ext cx="9840535" cy="3678846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E9961A97-7C55-E1BA-0CC6-40B7B1F8F75F}"/>
              </a:ext>
            </a:extLst>
          </p:cNvPr>
          <p:cNvSpPr txBox="1">
            <a:spLocks/>
          </p:cNvSpPr>
          <p:nvPr/>
        </p:nvSpPr>
        <p:spPr>
          <a:xfrm>
            <a:off x="11357799" y="6429227"/>
            <a:ext cx="834201" cy="346543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2"/>
              </a:buClr>
              <a:buSzPct val="90000"/>
              <a:buFontTx/>
              <a:buNone/>
              <a:tabLst/>
              <a:defRPr sz="1800" b="1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5"/>
              </a:buClr>
              <a:buSzPct val="90000"/>
              <a:buFont typeface="Arial" panose="020B0604020202020204" pitchFamily="34" charset="0"/>
              <a:buChar char="•"/>
              <a:tabLst/>
              <a:defRPr sz="1200" b="0" kern="1200" spc="0" baseline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hlinkClick r:id="rId3"/>
              </a:rPr>
              <a:t>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82059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F1B5A-CF9D-FDAA-962B-9A5AD644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9A693-AD4E-BF50-255F-06BAD6AB29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Swagger UI document</a:t>
            </a:r>
          </a:p>
        </p:txBody>
      </p:sp>
      <p:pic>
        <p:nvPicPr>
          <p:cNvPr id="6" name="Picture Placeholder 5" descr="A screenshot of the Swagger UI rendered for the Time API OpenAPI document showing a single GET endpoint and a single schema.">
            <a:extLst>
              <a:ext uri="{FF2B5EF4-FFF2-40B4-BE49-F238E27FC236}">
                <a16:creationId xmlns:a16="http://schemas.microsoft.com/office/drawing/2014/main" id="{7F8CC8C8-0396-A1D8-D720-5210A49FA5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11975" t="104" r="11975" b="23680"/>
          <a:stretch/>
        </p:blipFill>
        <p:spPr>
          <a:xfrm>
            <a:off x="1175732" y="656287"/>
            <a:ext cx="9840535" cy="5545426"/>
          </a:xfrm>
        </p:spPr>
      </p:pic>
    </p:spTree>
    <p:extLst>
      <p:ext uri="{BB962C8B-B14F-4D97-AF65-F5344CB8AC3E}">
        <p14:creationId xmlns:p14="http://schemas.microsoft.com/office/powerpoint/2010/main" val="85754111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D0E58-A088-CF9A-B637-32F6CA8D8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67D56DE1-1794-9F9C-3F74-304D09B130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API Operation</a:t>
            </a:r>
          </a:p>
        </p:txBody>
      </p:sp>
      <p:pic>
        <p:nvPicPr>
          <p:cNvPr id="12" name="Picture Placeholder 11" descr="The expanded GET &quot;/api/time&quot; endpoint in the Swagger UI document and the CurrentTime schema.">
            <a:extLst>
              <a:ext uri="{FF2B5EF4-FFF2-40B4-BE49-F238E27FC236}">
                <a16:creationId xmlns:a16="http://schemas.microsoft.com/office/drawing/2014/main" id="{FD18EDA4-4E44-20CC-FF99-48ECB211F93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531" b="5531"/>
          <a:stretch/>
        </p:blipFill>
        <p:spPr/>
      </p:pic>
      <p:sp>
        <p:nvSpPr>
          <p:cNvPr id="2" name="Rectangle 1" descr="A rectangle highlighting the HTTP 200 response and JSON example for the endpoint.">
            <a:extLst>
              <a:ext uri="{FF2B5EF4-FFF2-40B4-BE49-F238E27FC236}">
                <a16:creationId xmlns:a16="http://schemas.microsoft.com/office/drawing/2014/main" id="{9EF91CF4-0364-D5B2-ABB9-3FA001351B3E}"/>
              </a:ext>
            </a:extLst>
          </p:cNvPr>
          <p:cNvSpPr/>
          <p:nvPr/>
        </p:nvSpPr>
        <p:spPr bwMode="auto">
          <a:xfrm>
            <a:off x="1308946" y="2154766"/>
            <a:ext cx="2744894" cy="215053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6846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1B36A9-050B-3F9B-3B6D-004C6221E4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6336BD34-97E7-0C61-3D8C-CBBFB2841B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API Response Description</a:t>
            </a:r>
          </a:p>
        </p:txBody>
      </p:sp>
      <p:pic>
        <p:nvPicPr>
          <p:cNvPr id="11" name="Picture Placeholder 10" descr="A zoomed-in view of the HTTP 200 response and example for the time endpoint.">
            <a:extLst>
              <a:ext uri="{FF2B5EF4-FFF2-40B4-BE49-F238E27FC236}">
                <a16:creationId xmlns:a16="http://schemas.microsoft.com/office/drawing/2014/main" id="{745240CF-6B3F-B9DE-E664-22CED8E02B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5211" r="-5211"/>
          <a:stretch/>
        </p:blipFill>
        <p:spPr/>
      </p:pic>
      <p:sp>
        <p:nvSpPr>
          <p:cNvPr id="13" name="Rectangle 12" descr="A rectangle highlighting the description for the HTTP 200 response, which is &quot;OK&quot;.">
            <a:extLst>
              <a:ext uri="{FF2B5EF4-FFF2-40B4-BE49-F238E27FC236}">
                <a16:creationId xmlns:a16="http://schemas.microsoft.com/office/drawing/2014/main" id="{166B8B5B-4598-875F-2CD6-4191712567D0}"/>
              </a:ext>
            </a:extLst>
          </p:cNvPr>
          <p:cNvSpPr/>
          <p:nvPr/>
        </p:nvSpPr>
        <p:spPr bwMode="auto">
          <a:xfrm>
            <a:off x="3130126" y="1537546"/>
            <a:ext cx="916093" cy="35898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F7913F3A-F0C2-CC0A-6491-CB4445A54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20442" y="1490648"/>
            <a:ext cx="1268947" cy="452781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 descr="A rectangle highlighting the basic example JSON for the endpoint.">
            <a:extLst>
              <a:ext uri="{FF2B5EF4-FFF2-40B4-BE49-F238E27FC236}">
                <a16:creationId xmlns:a16="http://schemas.microsoft.com/office/drawing/2014/main" id="{8CA174A6-1365-BFF5-207D-27AA6FE8E580}"/>
              </a:ext>
            </a:extLst>
          </p:cNvPr>
          <p:cNvSpPr/>
          <p:nvPr/>
        </p:nvSpPr>
        <p:spPr bwMode="auto">
          <a:xfrm>
            <a:off x="3304349" y="3991186"/>
            <a:ext cx="5077651" cy="212767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6329D488-588C-CC89-84AF-84083862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8709267">
            <a:off x="7509777" y="2904250"/>
            <a:ext cx="1460408" cy="651264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72673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4" grpId="0" animBg="1"/>
      <p:bldP spid="14" grpId="1" animBg="1"/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B2AFD-686A-E178-2CA2-7B73935419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06E60A-0F45-EAD1-B21C-DD553B848AC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CurrentTime Schema</a:t>
            </a:r>
          </a:p>
        </p:txBody>
      </p:sp>
      <p:pic>
        <p:nvPicPr>
          <p:cNvPr id="12" name="Picture Placeholder 11" descr="The expanded GET &quot;/api/time&quot; endpoint in the Swagger UI document and the CurrentTime schema.">
            <a:extLst>
              <a:ext uri="{FF2B5EF4-FFF2-40B4-BE49-F238E27FC236}">
                <a16:creationId xmlns:a16="http://schemas.microsoft.com/office/drawing/2014/main" id="{43558136-038D-DB93-F802-F2E223E2874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5531" b="5531"/>
          <a:stretch/>
        </p:blipFill>
        <p:spPr/>
      </p:pic>
      <p:sp>
        <p:nvSpPr>
          <p:cNvPr id="2" name="Rectangle 1" descr="A rectangle highlighting the CurrentTime schema.">
            <a:extLst>
              <a:ext uri="{FF2B5EF4-FFF2-40B4-BE49-F238E27FC236}">
                <a16:creationId xmlns:a16="http://schemas.microsoft.com/office/drawing/2014/main" id="{B535D25F-71ED-7070-7DF0-2E7A2705C2EE}"/>
              </a:ext>
            </a:extLst>
          </p:cNvPr>
          <p:cNvSpPr/>
          <p:nvPr/>
        </p:nvSpPr>
        <p:spPr bwMode="auto">
          <a:xfrm>
            <a:off x="1363980" y="4930139"/>
            <a:ext cx="2788920" cy="127157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42630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956E1-43F5-8A65-CA1F-4B4428D50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7EF50CB8-7C81-9EDA-ADDD-AE5797CC8F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Response Schema Property Types</a:t>
            </a:r>
          </a:p>
        </p:txBody>
      </p:sp>
      <p:pic>
        <p:nvPicPr>
          <p:cNvPr id="6" name="Picture Placeholder 5" descr="A zoomed in screenshot of the CurrentTime schema.">
            <a:extLst>
              <a:ext uri="{FF2B5EF4-FFF2-40B4-BE49-F238E27FC236}">
                <a16:creationId xmlns:a16="http://schemas.microsoft.com/office/drawing/2014/main" id="{F9B0D7DF-42AE-62DD-E6F1-4AEA9375CAE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3706" r="-13706"/>
          <a:stretch/>
        </p:blipFill>
        <p:spPr/>
      </p:pic>
      <p:sp>
        <p:nvSpPr>
          <p:cNvPr id="7" name="Rectangle 6" descr="A rectangle highlighting the type information for the CurrentTime schema's properties.">
            <a:extLst>
              <a:ext uri="{FF2B5EF4-FFF2-40B4-BE49-F238E27FC236}">
                <a16:creationId xmlns:a16="http://schemas.microsoft.com/office/drawing/2014/main" id="{5F1D18F1-59BD-7490-4E7D-B687FF6DB5F5}"/>
              </a:ext>
            </a:extLst>
          </p:cNvPr>
          <p:cNvSpPr/>
          <p:nvPr/>
        </p:nvSpPr>
        <p:spPr bwMode="auto">
          <a:xfrm>
            <a:off x="6661089" y="2709032"/>
            <a:ext cx="2980931" cy="243446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283D073D-6218-6282-D291-5A7CA2ABD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2968289">
            <a:off x="5338385" y="1689793"/>
            <a:ext cx="1460408" cy="651264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155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9520-2530-4191-BA3C-904E170293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575ED-1DDB-62BD-BA19-27858E9B1E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0B4FB-E1A5-8A56-39A9-C41CFD96D3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492443"/>
          </a:xfrm>
        </p:spPr>
        <p:txBody>
          <a:bodyPr/>
          <a:lstStyle/>
          <a:p>
            <a:r>
              <a:rPr lang="en-US" dirty="0"/>
              <a:t>Kicking things up a notch </a:t>
            </a:r>
            <a:r>
              <a:rPr lang="en-GB" dirty="0"/>
              <a:t>🌶️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80254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CFAAD7-60B4-76DC-A583-3E247AA4E9C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Agenda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857D6CC-9975-053F-4865-1F0248A11E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2613" y="3182779"/>
            <a:ext cx="3613209" cy="553998"/>
          </a:xfrm>
        </p:spPr>
        <p:txBody>
          <a:bodyPr/>
          <a:lstStyle/>
          <a:p>
            <a:pPr algn="ctr"/>
            <a:r>
              <a:rPr lang="en-US" sz="3600" dirty="0">
                <a:solidFill>
                  <a:schemeClr val="accent2"/>
                </a:solidFill>
              </a:rPr>
              <a:t>Agenda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BAA24A73-47AF-075F-FC84-C29CBD5D8688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5172577" y="1413038"/>
            <a:ext cx="5173276" cy="276999"/>
          </a:xfrm>
        </p:spPr>
        <p:txBody>
          <a:bodyPr/>
          <a:lstStyle/>
          <a:p>
            <a:r>
              <a:rPr lang="en-US" b="1" dirty="0"/>
              <a:t>Introduction </a:t>
            </a:r>
            <a:r>
              <a:rPr lang="en-GB" b="1" dirty="0"/>
              <a:t>👋</a:t>
            </a:r>
            <a:endParaRPr lang="en-US" b="1" dirty="0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5F431764-DDE2-38F6-B4F4-7C878AAE5AE7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5172577" y="2179438"/>
            <a:ext cx="5173276" cy="276999"/>
          </a:xfrm>
        </p:spPr>
        <p:txBody>
          <a:bodyPr/>
          <a:lstStyle/>
          <a:p>
            <a:r>
              <a:rPr lang="en-US" b="1" dirty="0"/>
              <a:t>What is Microsoft.AspNetCore.OpenApi? </a:t>
            </a:r>
            <a:r>
              <a:rPr lang="en-GB" b="1" dirty="0"/>
              <a:t>✨</a:t>
            </a:r>
            <a:endParaRPr lang="en-US" b="1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620EBAC-EB17-B79B-729E-BFB7E5165AE8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5172577" y="2945838"/>
            <a:ext cx="5173276" cy="276999"/>
          </a:xfrm>
        </p:spPr>
        <p:txBody>
          <a:bodyPr/>
          <a:lstStyle/>
          <a:p>
            <a:r>
              <a:rPr lang="en-US" b="1" dirty="0"/>
              <a:t>Out-of-the-box Experience </a:t>
            </a:r>
            <a:r>
              <a:rPr lang="en-GB" b="1" dirty="0"/>
              <a:t>📦</a:t>
            </a:r>
            <a:endParaRPr lang="en-US" b="1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5B6282BC-C5F3-C85A-FEA2-55E7C0957785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5172577" y="3712238"/>
            <a:ext cx="5173276" cy="276999"/>
          </a:xfrm>
        </p:spPr>
        <p:txBody>
          <a:bodyPr/>
          <a:lstStyle/>
          <a:p>
            <a:r>
              <a:rPr lang="en-US" b="1" dirty="0"/>
              <a:t>Kicking things up a notch </a:t>
            </a:r>
            <a:r>
              <a:rPr lang="en-GB" b="1" dirty="0"/>
              <a:t>🌶️</a:t>
            </a:r>
            <a:endParaRPr lang="en-US" b="1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7EEC9249-8A66-2A6E-0C9E-92F33E1BAC91}"/>
              </a:ext>
            </a:extLst>
          </p:cNvPr>
          <p:cNvSpPr>
            <a:spLocks noGrp="1"/>
          </p:cNvSpPr>
          <p:nvPr>
            <p:ph type="body" sz="quarter" idx="52"/>
          </p:nvPr>
        </p:nvSpPr>
        <p:spPr>
          <a:xfrm>
            <a:off x="5172577" y="4478638"/>
            <a:ext cx="5173276" cy="276999"/>
          </a:xfrm>
        </p:spPr>
        <p:txBody>
          <a:bodyPr/>
          <a:lstStyle/>
          <a:p>
            <a:r>
              <a:rPr lang="en-US" b="1" dirty="0"/>
              <a:t>How does it work? </a:t>
            </a:r>
            <a:r>
              <a:rPr lang="en-GB" b="1" dirty="0"/>
              <a:t>🕵️</a:t>
            </a:r>
            <a:endParaRPr lang="en-US" b="1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48FB4C79-885B-9D6D-9D77-690AA461CD09}"/>
              </a:ext>
            </a:extLst>
          </p:cNvPr>
          <p:cNvSpPr>
            <a:spLocks noGrp="1"/>
          </p:cNvSpPr>
          <p:nvPr>
            <p:ph type="body" sz="quarter" idx="55"/>
          </p:nvPr>
        </p:nvSpPr>
        <p:spPr>
          <a:xfrm>
            <a:off x="5172577" y="5245040"/>
            <a:ext cx="5173276" cy="276999"/>
          </a:xfrm>
        </p:spPr>
        <p:txBody>
          <a:bodyPr/>
          <a:lstStyle/>
          <a:p>
            <a:r>
              <a:rPr lang="en-US" b="1" dirty="0"/>
              <a:t>Resources </a:t>
            </a:r>
            <a:r>
              <a:rPr lang="en-GB" b="1" dirty="0"/>
              <a:t>📖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1516797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627B-1C44-F5BF-C25B-3208278D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AC0F67-8C37-E54E-F1E8-1C2CCDF2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the OpenAPI document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5B5E0-28F8-07B7-E52B-F4FCED1CD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553998"/>
          </a:xfrm>
        </p:spPr>
        <p:txBody>
          <a:bodyPr/>
          <a:lstStyle/>
          <a:p>
            <a:r>
              <a:rPr lang="en-US" dirty="0"/>
              <a:t>Let’s use a NuGet package to extend the information in the generated OpenAPI document at runtime</a:t>
            </a:r>
          </a:p>
        </p:txBody>
      </p:sp>
    </p:spTree>
    <p:extLst>
      <p:ext uri="{BB962C8B-B14F-4D97-AF65-F5344CB8AC3E}">
        <p14:creationId xmlns:p14="http://schemas.microsoft.com/office/powerpoint/2010/main" val="123788121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0E44F-E726-025F-E780-A9305DB6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OpenAPI Extensions for ASP.NET 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360F4-3DC6-966D-82A4-E210E131808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6" y="1410138"/>
            <a:ext cx="4246983" cy="553998"/>
          </a:xfrm>
        </p:spPr>
        <p:txBody>
          <a:bodyPr/>
          <a:lstStyle/>
          <a:p>
            <a:r>
              <a:rPr lang="en-US" dirty="0"/>
              <a:t>NuGet package that extends Microsoft.AspNetCore.OpenApi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677AE-0CC7-B037-78A3-E0CBB64B9F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6" y="2068577"/>
            <a:ext cx="3573130" cy="1563505"/>
          </a:xfrm>
        </p:spPr>
        <p:txBody>
          <a:bodyPr/>
          <a:lstStyle/>
          <a:p>
            <a:r>
              <a:rPr lang="en-US" dirty="0">
                <a:hlinkClick r:id="rId2"/>
              </a:rPr>
              <a:t>NuGet package</a:t>
            </a:r>
            <a:endParaRPr lang="en-US" dirty="0"/>
          </a:p>
          <a:p>
            <a:r>
              <a:rPr lang="en-US" dirty="0"/>
              <a:t>Add rich examples</a:t>
            </a:r>
          </a:p>
          <a:p>
            <a:r>
              <a:rPr lang="en-US" dirty="0"/>
              <a:t>Customize parameter and response descriptions</a:t>
            </a:r>
          </a:p>
          <a:p>
            <a:r>
              <a:rPr lang="en-US" dirty="0"/>
              <a:t>XML documentation</a:t>
            </a:r>
          </a:p>
          <a:p>
            <a:r>
              <a:rPr lang="en-US" dirty="0"/>
              <a:t>Return OpenAPI document as YAML</a:t>
            </a:r>
          </a:p>
        </p:txBody>
      </p:sp>
      <p:pic>
        <p:nvPicPr>
          <p:cNvPr id="9" name="Picture Placeholder 8" descr="A screenshot of the README from https://github.com/martincostello/openapi-extensions">
            <a:extLst>
              <a:ext uri="{FF2B5EF4-FFF2-40B4-BE49-F238E27FC236}">
                <a16:creationId xmlns:a16="http://schemas.microsoft.com/office/drawing/2014/main" id="{40178073-01A3-16FB-ED41-FEE3E02F812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13613" r="-13613"/>
          <a:stretch/>
        </p:blipFill>
        <p:spPr/>
      </p:pic>
    </p:spTree>
    <p:extLst>
      <p:ext uri="{BB962C8B-B14F-4D97-AF65-F5344CB8AC3E}">
        <p14:creationId xmlns:p14="http://schemas.microsoft.com/office/powerpoint/2010/main" val="225336860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29869D0E-9786-7390-ACEE-0E4256A3432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OpenAPI Extension Features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82967DD-C9CF-E030-0E20-1934B3DD97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283543" y="1829625"/>
            <a:ext cx="3192272" cy="276999"/>
          </a:xfrm>
        </p:spPr>
        <p:txBody>
          <a:bodyPr/>
          <a:lstStyle/>
          <a:p>
            <a:r>
              <a:rPr lang="en-US" dirty="0"/>
              <a:t>Add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B10002-9BA8-DE3D-D36C-A5AA4C8645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3543" y="2328943"/>
            <a:ext cx="3205796" cy="553998"/>
          </a:xfrm>
        </p:spPr>
        <p:txBody>
          <a:bodyPr/>
          <a:lstStyle/>
          <a:p>
            <a:r>
              <a:rPr lang="en-US" dirty="0"/>
              <a:t>Make our API’s behavior easier to understand for both automated readers (like Copilot or OpenAI) as well as humans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518ED-810E-3E0E-9D76-EE22A6E2D36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83543" y="3683545"/>
            <a:ext cx="3192272" cy="276999"/>
          </a:xfrm>
        </p:spPr>
        <p:txBody>
          <a:bodyPr/>
          <a:lstStyle/>
          <a:p>
            <a:r>
              <a:rPr lang="en-US" dirty="0"/>
              <a:t>Use XML documentation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9FACB6-E81F-1AEF-B675-A5ADE4490A8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3543" y="4182863"/>
            <a:ext cx="3205796" cy="369332"/>
          </a:xfrm>
        </p:spPr>
        <p:txBody>
          <a:bodyPr/>
          <a:lstStyle/>
          <a:p>
            <a:r>
              <a:rPr lang="en-US" dirty="0"/>
              <a:t>Surface the XML documentation for developers into the OpenAPI documentation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BA8ACD6-CD71-C855-E282-92990DF81A9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011481" y="1829625"/>
            <a:ext cx="3192272" cy="276999"/>
          </a:xfrm>
        </p:spPr>
        <p:txBody>
          <a:bodyPr/>
          <a:lstStyle/>
          <a:p>
            <a:r>
              <a:rPr lang="en-US" dirty="0"/>
              <a:t>Contextual descriptions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D1C0A9-9386-4236-46A4-3268909AE78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011481" y="2328943"/>
            <a:ext cx="3205796" cy="369332"/>
          </a:xfrm>
        </p:spPr>
        <p:txBody>
          <a:bodyPr/>
          <a:lstStyle/>
          <a:p>
            <a:r>
              <a:rPr lang="en-US" dirty="0"/>
              <a:t>Context-specific descriptions rather than just plain HTTP status code descriptions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3684BAD-38DA-F379-781D-247D2B3D00E5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11481" y="3683545"/>
            <a:ext cx="3192272" cy="276999"/>
          </a:xfrm>
        </p:spPr>
        <p:txBody>
          <a:bodyPr/>
          <a:lstStyle/>
          <a:p>
            <a:r>
              <a:rPr lang="en-US" dirty="0"/>
              <a:t>Include Server URL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A937CBD-F220-88DD-305D-458A60B0C1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11481" y="4182863"/>
            <a:ext cx="3205796" cy="553998"/>
          </a:xfrm>
        </p:spPr>
        <p:txBody>
          <a:bodyPr/>
          <a:lstStyle/>
          <a:p>
            <a:r>
              <a:rPr lang="en-US" dirty="0"/>
              <a:t>Always include the server URL for use with static OpenAPI documents to use with client-generation tools like </a:t>
            </a:r>
            <a:r>
              <a:rPr lang="en-US" dirty="0">
                <a:hlinkClick r:id="rId2"/>
              </a:rPr>
              <a:t>Kiota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0346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AB58A-E364-AF40-9C23-CD0474455D5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Project File With Extensions Added</a:t>
            </a:r>
          </a:p>
        </p:txBody>
      </p:sp>
      <p:pic>
        <p:nvPicPr>
          <p:cNvPr id="6" name="Picture Placeholder 5" descr="A csproj file, the same as previously shown, with the addition of an additional NuGet package reference for MartinCostello.OpenApi.Extensions.">
            <a:extLst>
              <a:ext uri="{FF2B5EF4-FFF2-40B4-BE49-F238E27FC236}">
                <a16:creationId xmlns:a16="http://schemas.microsoft.com/office/drawing/2014/main" id="{C6D2A3EA-C51E-4B8B-3636-75BC3FCD403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4382" t="-2714" r="4382" b="-2714"/>
          <a:stretch/>
        </p:blipFill>
        <p:spPr>
          <a:xfrm>
            <a:off x="1175732" y="656287"/>
            <a:ext cx="9840535" cy="5545426"/>
          </a:xfrm>
          <a:prstGeom prst="rect">
            <a:avLst/>
          </a:prstGeom>
        </p:spPr>
      </p:pic>
      <p:sp>
        <p:nvSpPr>
          <p:cNvPr id="3" name="Rectangle 2" descr="A rectangle highlighting the addition of the Microsoft.OpenApi.Extensions NuGet package.">
            <a:extLst>
              <a:ext uri="{FF2B5EF4-FFF2-40B4-BE49-F238E27FC236}">
                <a16:creationId xmlns:a16="http://schemas.microsoft.com/office/drawing/2014/main" id="{725068E9-E575-BD7F-595A-D225F348008C}"/>
              </a:ext>
            </a:extLst>
          </p:cNvPr>
          <p:cNvSpPr/>
          <p:nvPr/>
        </p:nvSpPr>
        <p:spPr bwMode="auto">
          <a:xfrm>
            <a:off x="1625600" y="2953173"/>
            <a:ext cx="6617547" cy="311574"/>
          </a:xfrm>
          <a:prstGeom prst="rect">
            <a:avLst/>
          </a:prstGeom>
          <a:noFill/>
          <a:ln w="38100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9804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0416-8928-A7EE-B8BF-C83C14DB08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OpenAPI Extensions</a:t>
            </a:r>
          </a:p>
        </p:txBody>
      </p:sp>
      <p:pic>
        <p:nvPicPr>
          <p:cNvPr id="9" name="Picture Placeholder 8" descr="A snippet of code used to add the OpenAPI extensions to the API application.">
            <a:extLst>
              <a:ext uri="{FF2B5EF4-FFF2-40B4-BE49-F238E27FC236}">
                <a16:creationId xmlns:a16="http://schemas.microsoft.com/office/drawing/2014/main" id="{B442CEB4-519B-CFB2-52AD-5636D3C66B8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4347" t="6784" r="-4347" b="678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e AddServerUrls property being set to true and the DefaultServerUrl propertly being set to a string containing a URL.">
            <a:extLst>
              <a:ext uri="{FF2B5EF4-FFF2-40B4-BE49-F238E27FC236}">
                <a16:creationId xmlns:a16="http://schemas.microsoft.com/office/drawing/2014/main" id="{C5132040-B7C9-3BE7-4D79-60167B2D7FCF}"/>
              </a:ext>
            </a:extLst>
          </p:cNvPr>
          <p:cNvSpPr/>
          <p:nvPr/>
        </p:nvSpPr>
        <p:spPr bwMode="auto">
          <a:xfrm>
            <a:off x="2499360" y="1517227"/>
            <a:ext cx="6915573" cy="179493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at the AddHttpContextAccessor method is being called on the application's service collection.">
            <a:extLst>
              <a:ext uri="{FF2B5EF4-FFF2-40B4-BE49-F238E27FC236}">
                <a16:creationId xmlns:a16="http://schemas.microsoft.com/office/drawing/2014/main" id="{A5C1FAC2-F9FD-558D-C2B6-74869B3FC170}"/>
              </a:ext>
            </a:extLst>
          </p:cNvPr>
          <p:cNvSpPr/>
          <p:nvPr/>
        </p:nvSpPr>
        <p:spPr bwMode="auto">
          <a:xfrm>
            <a:off x="2242328" y="5547816"/>
            <a:ext cx="4076586" cy="46887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e AddExamples property being set to true and the SerializationContexts property having the application's custom JSON serializer context being added to it.">
            <a:extLst>
              <a:ext uri="{FF2B5EF4-FFF2-40B4-BE49-F238E27FC236}">
                <a16:creationId xmlns:a16="http://schemas.microsoft.com/office/drawing/2014/main" id="{BEF4E90B-D799-EA90-CB98-7F851698A9F0}"/>
              </a:ext>
            </a:extLst>
          </p:cNvPr>
          <p:cNvSpPr/>
          <p:nvPr/>
        </p:nvSpPr>
        <p:spPr bwMode="auto">
          <a:xfrm>
            <a:off x="2499360" y="3350525"/>
            <a:ext cx="6915573" cy="111911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at the AddXmlComments&lt;T&gt; method is being called for the application's Program class.">
            <a:extLst>
              <a:ext uri="{FF2B5EF4-FFF2-40B4-BE49-F238E27FC236}">
                <a16:creationId xmlns:a16="http://schemas.microsoft.com/office/drawing/2014/main" id="{1EB987EC-BB1A-5AA1-48EB-33F5619467AD}"/>
              </a:ext>
            </a:extLst>
          </p:cNvPr>
          <p:cNvSpPr/>
          <p:nvPr/>
        </p:nvSpPr>
        <p:spPr bwMode="auto">
          <a:xfrm>
            <a:off x="2499360" y="4537881"/>
            <a:ext cx="6915573" cy="68921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716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5533C-10E6-69B4-DCE8-FD5549BF59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Example for Response</a:t>
            </a:r>
          </a:p>
        </p:txBody>
      </p:sp>
      <p:pic>
        <p:nvPicPr>
          <p:cNvPr id="6" name="Picture Placeholder 5" descr="A code snippet showing the declaration of the CurrentTime record.">
            <a:extLst>
              <a:ext uri="{FF2B5EF4-FFF2-40B4-BE49-F238E27FC236}">
                <a16:creationId xmlns:a16="http://schemas.microsoft.com/office/drawing/2014/main" id="{0E2FDEF2-6C4D-E9FB-7403-8FE93C20B5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l="-3424" t="7134" r="-71" b="713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e XML documentation that has been added to the record's definition to add a type summary as well as summaries for the properties of the record.">
            <a:extLst>
              <a:ext uri="{FF2B5EF4-FFF2-40B4-BE49-F238E27FC236}">
                <a16:creationId xmlns:a16="http://schemas.microsoft.com/office/drawing/2014/main" id="{8910EFDC-74D1-0B84-15C4-FCECBA90F7B1}"/>
              </a:ext>
            </a:extLst>
          </p:cNvPr>
          <p:cNvSpPr/>
          <p:nvPr/>
        </p:nvSpPr>
        <p:spPr bwMode="auto">
          <a:xfrm>
            <a:off x="2086187" y="853440"/>
            <a:ext cx="8337973" cy="154432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e addition of the OpenApiExample&lt;CurrentTime&gt; attribute to the record's declaration.">
            <a:extLst>
              <a:ext uri="{FF2B5EF4-FFF2-40B4-BE49-F238E27FC236}">
                <a16:creationId xmlns:a16="http://schemas.microsoft.com/office/drawing/2014/main" id="{0387FD51-4CB3-F2E6-9186-1BA5ADE1ECED}"/>
              </a:ext>
            </a:extLst>
          </p:cNvPr>
          <p:cNvSpPr/>
          <p:nvPr/>
        </p:nvSpPr>
        <p:spPr bwMode="auto">
          <a:xfrm>
            <a:off x="2086188" y="2374710"/>
            <a:ext cx="2424398" cy="20471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at the record now implements the IExampleProvider&lt;CurrentTime&gt; interface.">
            <a:extLst>
              <a:ext uri="{FF2B5EF4-FFF2-40B4-BE49-F238E27FC236}">
                <a16:creationId xmlns:a16="http://schemas.microsoft.com/office/drawing/2014/main" id="{D4201CD4-D384-F97E-F3F5-D946E396F4EA}"/>
              </a:ext>
            </a:extLst>
          </p:cNvPr>
          <p:cNvSpPr/>
          <p:nvPr/>
        </p:nvSpPr>
        <p:spPr bwMode="auto">
          <a:xfrm>
            <a:off x="4333519" y="3502925"/>
            <a:ext cx="2424398" cy="20471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he record now implementing a static GenerateExample() method that returns a CurrentTime using a fixed DateTimeOffset value.">
            <a:extLst>
              <a:ext uri="{FF2B5EF4-FFF2-40B4-BE49-F238E27FC236}">
                <a16:creationId xmlns:a16="http://schemas.microsoft.com/office/drawing/2014/main" id="{FDFC34DE-FA3C-4FB1-B6A9-ECB874940EFD}"/>
              </a:ext>
            </a:extLst>
          </p:cNvPr>
          <p:cNvSpPr/>
          <p:nvPr/>
        </p:nvSpPr>
        <p:spPr bwMode="auto">
          <a:xfrm>
            <a:off x="2454676" y="3848668"/>
            <a:ext cx="6116117" cy="210858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5885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42447-409C-CEA5-D153-7D4461736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B012CDB-5105-118F-965E-085202C402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API Endpoint with Improvements</a:t>
            </a:r>
          </a:p>
        </p:txBody>
      </p:sp>
      <p:pic>
        <p:nvPicPr>
          <p:cNvPr id="6" name="Picture Placeholder 5" descr="The response for the GET /api/time endpoint in Swagger UI again.">
            <a:extLst>
              <a:ext uri="{FF2B5EF4-FFF2-40B4-BE49-F238E27FC236}">
                <a16:creationId xmlns:a16="http://schemas.microsoft.com/office/drawing/2014/main" id="{4C38D467-131F-B189-B2A9-16E706804D7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322" b="8322"/>
          <a:stretch/>
        </p:blipFill>
        <p:spPr/>
      </p:pic>
      <p:sp>
        <p:nvSpPr>
          <p:cNvPr id="2" name="Rectangle 1" descr="A rectangle highlighting the API endpoint's response.">
            <a:extLst>
              <a:ext uri="{FF2B5EF4-FFF2-40B4-BE49-F238E27FC236}">
                <a16:creationId xmlns:a16="http://schemas.microsoft.com/office/drawing/2014/main" id="{1327FAB0-3B31-5E30-5BB1-0FDD4BCF494F}"/>
              </a:ext>
            </a:extLst>
          </p:cNvPr>
          <p:cNvSpPr/>
          <p:nvPr/>
        </p:nvSpPr>
        <p:spPr bwMode="auto">
          <a:xfrm>
            <a:off x="1307252" y="1923627"/>
            <a:ext cx="3767667" cy="218355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0598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D281E-F23C-8C5A-3924-AE1AEE7D1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B96F0D1-496F-C1A6-F71D-64AB75921A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extended response </a:t>
            </a:r>
          </a:p>
        </p:txBody>
      </p:sp>
      <p:pic>
        <p:nvPicPr>
          <p:cNvPr id="5" name="Picture Placeholder 4" descr="The API response for the GET /api/time endpoint.">
            <a:extLst>
              <a:ext uri="{FF2B5EF4-FFF2-40B4-BE49-F238E27FC236}">
                <a16:creationId xmlns:a16="http://schemas.microsoft.com/office/drawing/2014/main" id="{59BCB417-1C75-5B8C-921C-A629E7C2274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5165" r="-5165"/>
          <a:stretch/>
        </p:blipFill>
        <p:spPr>
          <a:xfrm>
            <a:off x="1175732" y="656287"/>
            <a:ext cx="9840535" cy="5545426"/>
          </a:xfrm>
          <a:noFill/>
        </p:spPr>
      </p:pic>
      <p:sp>
        <p:nvSpPr>
          <p:cNvPr id="2" name="Arrow: Left 1">
            <a:extLst>
              <a:ext uri="{FF2B5EF4-FFF2-40B4-BE49-F238E27FC236}">
                <a16:creationId xmlns:a16="http://schemas.microsoft.com/office/drawing/2014/main" id="{3C5AE5AD-81EC-D963-CF7F-7C19BF822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77819" y="1532498"/>
            <a:ext cx="1203852" cy="552586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A rectangle highlighting that the description for the HTTP 200 response has changed from &quot;OK&quot; to &quot;The current date and time.&quot;.">
            <a:extLst>
              <a:ext uri="{FF2B5EF4-FFF2-40B4-BE49-F238E27FC236}">
                <a16:creationId xmlns:a16="http://schemas.microsoft.com/office/drawing/2014/main" id="{9C7F2CB9-C4DF-5CE0-3067-3F7F663F1453}"/>
              </a:ext>
            </a:extLst>
          </p:cNvPr>
          <p:cNvSpPr/>
          <p:nvPr/>
        </p:nvSpPr>
        <p:spPr bwMode="auto">
          <a:xfrm>
            <a:off x="3235112" y="1578498"/>
            <a:ext cx="3379047" cy="39508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at the JSON example response for the endpoint is now populated with values appropriate to the current date and time for all properties, which are now all self-consistent.">
            <a:extLst>
              <a:ext uri="{FF2B5EF4-FFF2-40B4-BE49-F238E27FC236}">
                <a16:creationId xmlns:a16="http://schemas.microsoft.com/office/drawing/2014/main" id="{FCD104FB-0E81-42CB-CA36-67DAA0A2E5B3}"/>
              </a:ext>
            </a:extLst>
          </p:cNvPr>
          <p:cNvSpPr/>
          <p:nvPr/>
        </p:nvSpPr>
        <p:spPr bwMode="auto">
          <a:xfrm>
            <a:off x="3204632" y="3861214"/>
            <a:ext cx="6678508" cy="224240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2BE47A03-132A-21BA-AA93-2978F522E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8503961">
            <a:off x="7343322" y="2536296"/>
            <a:ext cx="1598555" cy="920979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6373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3" grpId="1" animBg="1"/>
      <p:bldP spid="4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EEC70-B677-2655-7D7C-C594C99D5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2C7B775-953C-23E8-2356-9F38DC30AA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improved CurrentTime schema</a:t>
            </a:r>
          </a:p>
        </p:txBody>
      </p:sp>
      <p:pic>
        <p:nvPicPr>
          <p:cNvPr id="6" name="Picture Placeholder 5" descr="The response for the GET /api/time endpoint in Swagger UI again.">
            <a:extLst>
              <a:ext uri="{FF2B5EF4-FFF2-40B4-BE49-F238E27FC236}">
                <a16:creationId xmlns:a16="http://schemas.microsoft.com/office/drawing/2014/main" id="{90759EB5-059B-A7FD-E4D2-16931F3A9B5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8322" b="8322"/>
          <a:stretch/>
        </p:blipFill>
        <p:spPr/>
      </p:pic>
      <p:sp>
        <p:nvSpPr>
          <p:cNvPr id="2" name="Rectangle 1" descr="A rectangle highlighting the schemas in the OpenAPI document.">
            <a:extLst>
              <a:ext uri="{FF2B5EF4-FFF2-40B4-BE49-F238E27FC236}">
                <a16:creationId xmlns:a16="http://schemas.microsoft.com/office/drawing/2014/main" id="{6570464C-BFE1-B082-52EA-72ACC7144DBE}"/>
              </a:ext>
            </a:extLst>
          </p:cNvPr>
          <p:cNvSpPr/>
          <p:nvPr/>
        </p:nvSpPr>
        <p:spPr bwMode="auto">
          <a:xfrm>
            <a:off x="1238673" y="4400127"/>
            <a:ext cx="3340948" cy="174159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89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A5A4D-9B53-4348-7B3C-4D39757C0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3497750-3502-C1B3-89A7-1BACD36F2E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CurrentTime schema with the extensions</a:t>
            </a:r>
          </a:p>
        </p:txBody>
      </p:sp>
      <p:pic>
        <p:nvPicPr>
          <p:cNvPr id="8" name="Picture Placeholder 7" descr="The CurrentTime schema from the OpenAPI document, which includes a description of the schema and its properties, each of which now also have a description.">
            <a:extLst>
              <a:ext uri="{FF2B5EF4-FFF2-40B4-BE49-F238E27FC236}">
                <a16:creationId xmlns:a16="http://schemas.microsoft.com/office/drawing/2014/main" id="{D6D4D66A-CC66-20C7-0832-72E2D012D20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4465" b="-4465"/>
          <a:stretch/>
        </p:blipFill>
        <p:spPr/>
      </p:pic>
      <p:sp>
        <p:nvSpPr>
          <p:cNvPr id="2" name="Rectangle 1" descr="A rectangle highlighting that the individual properties now also include an English description of their purpose.">
            <a:extLst>
              <a:ext uri="{FF2B5EF4-FFF2-40B4-BE49-F238E27FC236}">
                <a16:creationId xmlns:a16="http://schemas.microsoft.com/office/drawing/2014/main" id="{59D03E6A-63B1-427D-9E1C-7253C4FCD886}"/>
              </a:ext>
            </a:extLst>
          </p:cNvPr>
          <p:cNvSpPr/>
          <p:nvPr/>
        </p:nvSpPr>
        <p:spPr bwMode="auto">
          <a:xfrm>
            <a:off x="4069079" y="2613661"/>
            <a:ext cx="5135881" cy="61721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Arrow: Left 2">
            <a:extLst>
              <a:ext uri="{FF2B5EF4-FFF2-40B4-BE49-F238E27FC236}">
                <a16:creationId xmlns:a16="http://schemas.microsoft.com/office/drawing/2014/main" id="{15A895E8-FC56-0408-4202-695B8ADE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505087">
            <a:off x="9186369" y="3166631"/>
            <a:ext cx="1598555" cy="920979"/>
          </a:xfrm>
          <a:prstGeom prst="lef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7440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CA349F-44C7-1E12-2A9E-23739752D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92CA4-9514-DAC3-9066-2A1107C9A2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18A2CB-C20E-A85B-AC93-8FAC38B9A3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Introduction 👋</a:t>
            </a:r>
          </a:p>
        </p:txBody>
      </p:sp>
    </p:spTree>
    <p:extLst>
      <p:ext uri="{BB962C8B-B14F-4D97-AF65-F5344CB8AC3E}">
        <p14:creationId xmlns:p14="http://schemas.microsoft.com/office/powerpoint/2010/main" val="452340847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890-6FF0-87E5-A63F-2C3BD568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B6BEF5-E3BD-FC83-C4DF-CC94BE61C3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The extended OpenAPI document</a:t>
            </a:r>
          </a:p>
        </p:txBody>
      </p:sp>
      <p:pic>
        <p:nvPicPr>
          <p:cNvPr id="10" name="Picture Placeholder 9" descr="The JSON OpenAPI document for the API.">
            <a:extLst>
              <a:ext uri="{FF2B5EF4-FFF2-40B4-BE49-F238E27FC236}">
                <a16:creationId xmlns:a16="http://schemas.microsoft.com/office/drawing/2014/main" id="{DDC27B9F-88FC-A374-D63D-3E713CE34E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2233" b="7014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at the servers key of the document is now populated with a single URL for the API.">
            <a:extLst>
              <a:ext uri="{FF2B5EF4-FFF2-40B4-BE49-F238E27FC236}">
                <a16:creationId xmlns:a16="http://schemas.microsoft.com/office/drawing/2014/main" id="{8285773F-F1E9-F1C3-2748-C3DEA9EBF28B}"/>
              </a:ext>
            </a:extLst>
          </p:cNvPr>
          <p:cNvSpPr/>
          <p:nvPr/>
        </p:nvSpPr>
        <p:spPr bwMode="auto">
          <a:xfrm>
            <a:off x="1984587" y="2153920"/>
            <a:ext cx="3759200" cy="116501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441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3890-6FF0-87E5-A63F-2C3BD568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C6292-E282-7C69-4F58-6B8892A705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Operation response examples</a:t>
            </a:r>
          </a:p>
        </p:txBody>
      </p:sp>
      <p:pic>
        <p:nvPicPr>
          <p:cNvPr id="10" name="Picture Placeholder 9" descr="The JSON OpenAPI document for the API, showing the paths.">
            <a:extLst>
              <a:ext uri="{FF2B5EF4-FFF2-40B4-BE49-F238E27FC236}">
                <a16:creationId xmlns:a16="http://schemas.microsoft.com/office/drawing/2014/main" id="{DDC27B9F-88FC-A374-D63D-3E713CE34EA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824" b="5855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that the JSON content for the HTTP 200 response now includes an example.">
            <a:extLst>
              <a:ext uri="{FF2B5EF4-FFF2-40B4-BE49-F238E27FC236}">
                <a16:creationId xmlns:a16="http://schemas.microsoft.com/office/drawing/2014/main" id="{9F814BC5-E26B-40C7-5069-E6BD581D2169}"/>
              </a:ext>
            </a:extLst>
          </p:cNvPr>
          <p:cNvSpPr/>
          <p:nvPr/>
        </p:nvSpPr>
        <p:spPr bwMode="auto">
          <a:xfrm>
            <a:off x="3227695" y="3705366"/>
            <a:ext cx="5063319" cy="151687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90722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B2A8B-BA94-A47C-BCFF-8514F80E9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2337C-D0D4-E643-1326-E69610A183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EAF763-F404-0AAB-3895-E1E4AC5415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492443"/>
          </a:xfrm>
        </p:spPr>
        <p:txBody>
          <a:bodyPr/>
          <a:lstStyle/>
          <a:p>
            <a:r>
              <a:rPr lang="en-US" dirty="0"/>
              <a:t>How does it work? 🕵️</a:t>
            </a:r>
          </a:p>
        </p:txBody>
      </p:sp>
    </p:spTree>
    <p:extLst>
      <p:ext uri="{BB962C8B-B14F-4D97-AF65-F5344CB8AC3E}">
        <p14:creationId xmlns:p14="http://schemas.microsoft.com/office/powerpoint/2010/main" val="2569767674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9FAA3-B3F3-F594-FBE1-625FFC1B7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08EA3-241B-0C3C-D29B-1B1AD975EC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2483568"/>
            <a:ext cx="4408818" cy="1231106"/>
          </a:xfrm>
        </p:spPr>
        <p:txBody>
          <a:bodyPr/>
          <a:lstStyle/>
          <a:p>
            <a:r>
              <a:rPr lang="en-US" dirty="0"/>
              <a:t>Transformers 🤖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C1851F-F467-B0B4-047B-69C396AA13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84666"/>
          </a:xfrm>
        </p:spPr>
        <p:txBody>
          <a:bodyPr/>
          <a:lstStyle/>
          <a:p>
            <a:r>
              <a:rPr lang="en-US" dirty="0"/>
              <a:t>No…not that kind</a:t>
            </a:r>
          </a:p>
        </p:txBody>
      </p:sp>
      <p:pic>
        <p:nvPicPr>
          <p:cNvPr id="4" name="Picture Placeholder 3" descr="The character Optimus Prime from the TV cartoon Transformers in humanoid form.">
            <a:extLst>
              <a:ext uri="{FF2B5EF4-FFF2-40B4-BE49-F238E27FC236}">
                <a16:creationId xmlns:a16="http://schemas.microsoft.com/office/drawing/2014/main" id="{9579EDEF-5231-79A4-385A-B8FBF5D6277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2"/>
          <a:srcRect l="11558" r="11558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71587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D97799-ED5F-92BB-6552-0D7244AC0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70018-5B34-9608-20AF-ED02EF26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154" y="2056480"/>
            <a:ext cx="4622646" cy="1231106"/>
          </a:xfrm>
        </p:spPr>
        <p:txBody>
          <a:bodyPr/>
          <a:lstStyle/>
          <a:p>
            <a:r>
              <a:rPr lang="en-US" dirty="0"/>
              <a:t>What are transformers?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ED415-B7D8-90DF-0DD1-B93569D2F1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90153" y="3524149"/>
            <a:ext cx="4622647" cy="1077218"/>
          </a:xfrm>
        </p:spPr>
        <p:txBody>
          <a:bodyPr/>
          <a:lstStyle/>
          <a:p>
            <a:r>
              <a:rPr lang="en-GB" dirty="0"/>
              <a:t>Transformers provide an API for modifying the OpenAPI document with user-defined customizations.</a:t>
            </a:r>
          </a:p>
          <a:p>
            <a:r>
              <a:rPr lang="en-GB" dirty="0"/>
              <a:t>Each has access to the OpenAPI primitive being created as well as a context object describing the API description/endpoint/type the primitive is being created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23293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0B96C3-D247-A290-256E-F81E12FA5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4CFC40-401C-1E26-AE21-95307005A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x3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0ADA13E-D0F3-7A2F-EB65-DC87ED29312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Transformers come in three flavors: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C8C6E3-E6BF-34F8-3475-9045B0C9C08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01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C75E1-1A9A-102E-83BE-1DB0AC9F8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12508" y="1856261"/>
            <a:ext cx="6198476" cy="892552"/>
          </a:xfrm>
        </p:spPr>
        <p:txBody>
          <a:bodyPr/>
          <a:lstStyle/>
          <a:p>
            <a:r>
              <a:rPr lang="en-US" dirty="0"/>
              <a:t>Document transformers – implemented via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IOpenApiDocumentTransformer</a:t>
            </a:r>
            <a:r>
              <a:rPr lang="en-US" dirty="0"/>
              <a:t> interface.</a:t>
            </a:r>
          </a:p>
          <a:p>
            <a:r>
              <a:rPr lang="en-US" dirty="0"/>
              <a:t>e.g., add security definitions or metadata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BC15BDC-8B66-BFE6-A445-608823B6F6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89BCA53-3A57-958A-E986-BB1DA917D82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12508" y="3044981"/>
            <a:ext cx="6198476" cy="1077218"/>
          </a:xfrm>
        </p:spPr>
        <p:txBody>
          <a:bodyPr/>
          <a:lstStyle/>
          <a:p>
            <a:r>
              <a:rPr lang="en-US" dirty="0"/>
              <a:t>Operation transformers – implemented via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IOpenApiOperationTransformer</a:t>
            </a:r>
            <a:r>
              <a:rPr lang="en-US" dirty="0"/>
              <a:t> interface.</a:t>
            </a:r>
          </a:p>
          <a:p>
            <a:r>
              <a:rPr lang="en-US" dirty="0"/>
              <a:t>e.g., add a common HTTP response header to all responses (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Retry-After</a:t>
            </a:r>
            <a:r>
              <a:rPr lang="en-US" dirty="0"/>
              <a:t>)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53FFC29-2D59-7E68-9CAE-7889FA7B8F8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E6FDC30-2A7F-1E1F-69DF-7E6CF1358EF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512507" y="4233701"/>
            <a:ext cx="6198477" cy="1077218"/>
          </a:xfrm>
        </p:spPr>
        <p:txBody>
          <a:bodyPr/>
          <a:lstStyle/>
          <a:p>
            <a:r>
              <a:rPr lang="en-US" dirty="0"/>
              <a:t>Schema transformers – implemented via the </a:t>
            </a:r>
            <a:r>
              <a:rPr lang="en-US" dirty="0">
                <a:latin typeface="Cascadia Code" panose="020B0609020000020004" pitchFamily="49" charset="0"/>
                <a:cs typeface="Cascadia Code" panose="020B0609020000020004" pitchFamily="49" charset="0"/>
              </a:rPr>
              <a:t>IOpenApiSchemaTransformer</a:t>
            </a:r>
            <a:r>
              <a:rPr lang="en-US" dirty="0"/>
              <a:t> interface.</a:t>
            </a:r>
          </a:p>
          <a:p>
            <a:r>
              <a:rPr lang="en-US" dirty="0"/>
              <a:t>e.g., add documentation to a schema’s properties</a:t>
            </a:r>
          </a:p>
        </p:txBody>
      </p:sp>
    </p:spTree>
    <p:extLst>
      <p:ext uri="{BB962C8B-B14F-4D97-AF65-F5344CB8AC3E}">
        <p14:creationId xmlns:p14="http://schemas.microsoft.com/office/powerpoint/2010/main" val="399097033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664C6-E7D1-B3A8-A89A-CC75744EA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8D230-1538-111B-1E67-23FD245509E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IOpenApiDocumentTransformer</a:t>
            </a:r>
            <a:endParaRPr lang="en-GB" dirty="0"/>
          </a:p>
        </p:txBody>
      </p:sp>
      <p:sp>
        <p:nvSpPr>
          <p:cNvPr id="7" name="Picture Placeholder 6" descr="The source for the declaration of the IOpenApiDocumentTransformer interface.">
            <a:extLst>
              <a:ext uri="{FF2B5EF4-FFF2-40B4-BE49-F238E27FC236}">
                <a16:creationId xmlns:a16="http://schemas.microsoft.com/office/drawing/2014/main" id="{C3C95766-94B8-4C4D-CAD6-0FACEBACE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The definition of the IOpenApiDocumentTransformer interface, showing its single TransformAsync() method.">
            <a:extLst>
              <a:ext uri="{FF2B5EF4-FFF2-40B4-BE49-F238E27FC236}">
                <a16:creationId xmlns:a16="http://schemas.microsoft.com/office/drawing/2014/main" id="{57A5281F-7B13-40C7-B1B9-1E7561046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732" y="1264851"/>
            <a:ext cx="9852095" cy="43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2385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96F574-B8B5-225E-E16A-DD99C8BD5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7FF9-D4A4-AAB2-7AED-5D281D0E1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2813447"/>
            <a:ext cx="7704734" cy="1231106"/>
          </a:xfrm>
        </p:spPr>
        <p:txBody>
          <a:bodyPr/>
          <a:lstStyle/>
          <a:p>
            <a:pPr algn="l"/>
            <a:r>
              <a:rPr lang="en-US" dirty="0"/>
              <a:t>Configuring the transformers</a:t>
            </a:r>
          </a:p>
        </p:txBody>
      </p:sp>
    </p:spTree>
    <p:extLst>
      <p:ext uri="{BB962C8B-B14F-4D97-AF65-F5344CB8AC3E}">
        <p14:creationId xmlns:p14="http://schemas.microsoft.com/office/powerpoint/2010/main" val="400752719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FDE5-F26C-8553-8DA1-4A8C6D3B0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D8B6408-F3ED-D496-B12B-B9C16B07212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AddOpenApiExtensions</a:t>
            </a:r>
            <a:r>
              <a:rPr lang="en-GB" dirty="0"/>
              <a:t> definition part 1</a:t>
            </a:r>
          </a:p>
        </p:txBody>
      </p:sp>
      <p:pic>
        <p:nvPicPr>
          <p:cNvPr id="3" name="Picture Placeholder 2" descr="A code snippet of the implementation of the AddOpenApiExtensions method.">
            <a:extLst>
              <a:ext uri="{FF2B5EF4-FFF2-40B4-BE49-F238E27FC236}">
                <a16:creationId xmlns:a16="http://schemas.microsoft.com/office/drawing/2014/main" id="{AB76C9FD-3E4F-9390-2C57-2926D1E6370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3709" b="5771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a call to AddOptions for the OpenApiExtensionsOptions class.">
            <a:extLst>
              <a:ext uri="{FF2B5EF4-FFF2-40B4-BE49-F238E27FC236}">
                <a16:creationId xmlns:a16="http://schemas.microsoft.com/office/drawing/2014/main" id="{7572F9E8-34AC-4BB2-E2FD-402BB05D6433}"/>
              </a:ext>
            </a:extLst>
          </p:cNvPr>
          <p:cNvSpPr/>
          <p:nvPr/>
        </p:nvSpPr>
        <p:spPr bwMode="auto">
          <a:xfrm>
            <a:off x="2342271" y="1955410"/>
            <a:ext cx="4564966" cy="39389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registering a keyed service using the document name as a key for an OpenAPI document transformer that uses IHttpContextAccessor and ForwardedHeadersOptions.">
            <a:extLst>
              <a:ext uri="{FF2B5EF4-FFF2-40B4-BE49-F238E27FC236}">
                <a16:creationId xmlns:a16="http://schemas.microsoft.com/office/drawing/2014/main" id="{9DDE41C8-F202-5082-DD15-9D51AA3E1541}"/>
              </a:ext>
            </a:extLst>
          </p:cNvPr>
          <p:cNvSpPr/>
          <p:nvPr/>
        </p:nvSpPr>
        <p:spPr bwMode="auto">
          <a:xfrm>
            <a:off x="2342270" y="2438401"/>
            <a:ext cx="7737231" cy="182411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adding a configuration callback for AddOptions for OpenApiOptions for the OpenAPI document.">
            <a:extLst>
              <a:ext uri="{FF2B5EF4-FFF2-40B4-BE49-F238E27FC236}">
                <a16:creationId xmlns:a16="http://schemas.microsoft.com/office/drawing/2014/main" id="{9D7F8D8E-B62F-F025-95CD-90E10C69ABDD}"/>
              </a:ext>
            </a:extLst>
          </p:cNvPr>
          <p:cNvSpPr/>
          <p:nvPr/>
        </p:nvSpPr>
        <p:spPr bwMode="auto">
          <a:xfrm>
            <a:off x="2342271" y="4351606"/>
            <a:ext cx="5781822" cy="79013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028158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7FF4-6D5E-8BA3-7B71-6F07AF801F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21EDE-B956-F518-D7B5-7DBBCE88FBE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AddOpenApiExtensions</a:t>
            </a:r>
            <a:r>
              <a:rPr lang="en-GB" dirty="0"/>
              <a:t> definition part 2</a:t>
            </a:r>
          </a:p>
        </p:txBody>
      </p:sp>
      <p:pic>
        <p:nvPicPr>
          <p:cNvPr id="3" name="Picture Placeholder 2" descr="A code snippet showing how the OpenAPI extensions are configured.">
            <a:extLst>
              <a:ext uri="{FF2B5EF4-FFF2-40B4-BE49-F238E27FC236}">
                <a16:creationId xmlns:a16="http://schemas.microsoft.com/office/drawing/2014/main" id="{80D127CA-A0E7-CA97-047F-569F3C27C2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8900" b="3252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the user's configuration callback delegate being invoked with the OpenApiExtensionsOptions.">
            <a:extLst>
              <a:ext uri="{FF2B5EF4-FFF2-40B4-BE49-F238E27FC236}">
                <a16:creationId xmlns:a16="http://schemas.microsoft.com/office/drawing/2014/main" id="{3B1FD346-7D8B-C14E-E098-48D4011F7F48}"/>
              </a:ext>
            </a:extLst>
          </p:cNvPr>
          <p:cNvSpPr/>
          <p:nvPr/>
        </p:nvSpPr>
        <p:spPr bwMode="auto">
          <a:xfrm>
            <a:off x="2658794" y="1195755"/>
            <a:ext cx="289091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wo OpenAPI transformers being registered with the OpenApiOptions.">
            <a:extLst>
              <a:ext uri="{FF2B5EF4-FFF2-40B4-BE49-F238E27FC236}">
                <a16:creationId xmlns:a16="http://schemas.microsoft.com/office/drawing/2014/main" id="{D4CFB5A5-5B65-CA8E-B214-54F26F8E93A3}"/>
              </a:ext>
            </a:extLst>
          </p:cNvPr>
          <p:cNvSpPr/>
          <p:nvPr/>
        </p:nvSpPr>
        <p:spPr bwMode="auto">
          <a:xfrm>
            <a:off x="2658794" y="1566204"/>
            <a:ext cx="5676314" cy="61428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he AddServersTransformer class being registered with the OpenApiOptions.">
            <a:extLst>
              <a:ext uri="{FF2B5EF4-FFF2-40B4-BE49-F238E27FC236}">
                <a16:creationId xmlns:a16="http://schemas.microsoft.com/office/drawing/2014/main" id="{CC5F9D3C-5AB8-F0C0-2A21-816C376D7D14}"/>
              </a:ext>
            </a:extLst>
          </p:cNvPr>
          <p:cNvSpPr/>
          <p:nvPr/>
        </p:nvSpPr>
        <p:spPr bwMode="auto">
          <a:xfrm>
            <a:off x="2940148" y="2590594"/>
            <a:ext cx="4557932" cy="40582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Rectangle 7" descr="A rectangle highlighting code creating an AddExamplesTransformer that uses a JSON serializer context.">
            <a:extLst>
              <a:ext uri="{FF2B5EF4-FFF2-40B4-BE49-F238E27FC236}">
                <a16:creationId xmlns:a16="http://schemas.microsoft.com/office/drawing/2014/main" id="{761BB0EB-F751-9838-F20D-3B2A6B1D6D28}"/>
              </a:ext>
            </a:extLst>
          </p:cNvPr>
          <p:cNvSpPr/>
          <p:nvPr/>
        </p:nvSpPr>
        <p:spPr bwMode="auto">
          <a:xfrm>
            <a:off x="2940148" y="3615400"/>
            <a:ext cx="5486400" cy="179362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 descr="A rectangle highlighting that the created examples transformer is registered as a singleton with the OpenApiOptions as both an operation transformer and a schema transformer.">
            <a:extLst>
              <a:ext uri="{FF2B5EF4-FFF2-40B4-BE49-F238E27FC236}">
                <a16:creationId xmlns:a16="http://schemas.microsoft.com/office/drawing/2014/main" id="{F6F85FAC-972D-B3B5-BFE4-8A80ED347C0F}"/>
              </a:ext>
            </a:extLst>
          </p:cNvPr>
          <p:cNvSpPr/>
          <p:nvPr/>
        </p:nvSpPr>
        <p:spPr bwMode="auto">
          <a:xfrm>
            <a:off x="2940147" y="5539153"/>
            <a:ext cx="3249637" cy="40582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101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2A233-92D8-8BA5-174E-29A937998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1D20-9553-D898-2581-BEE9B71D9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3099121"/>
            <a:ext cx="4158362" cy="615553"/>
          </a:xfrm>
        </p:spPr>
        <p:txBody>
          <a:bodyPr/>
          <a:lstStyle/>
          <a:p>
            <a:r>
              <a:rPr lang="en-US" dirty="0"/>
              <a:t>Martin Costello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ABE3D9-82E1-26C8-4D35-D6CFC53D62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4201" y="3947633"/>
            <a:ext cx="4158362" cy="1071062"/>
          </a:xfrm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Principal Engineer @ Just Eat Takeaway.com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Microsoft MVP in Developer Technologies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.NET Open-Source maintainer, including:</a:t>
            </a:r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Polly</a:t>
            </a:r>
            <a:endParaRPr lang="en-US" dirty="0"/>
          </a:p>
          <a:p>
            <a:pPr marL="400050" lvl="1" indent="-1714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Swashbuckle.AspNetCore</a:t>
            </a:r>
            <a:endParaRPr lang="en-US" dirty="0"/>
          </a:p>
        </p:txBody>
      </p:sp>
      <p:pic>
        <p:nvPicPr>
          <p:cNvPr id="10" name="Picture Placeholder 9" descr="A picture of Martin Costello, sat in a sunny park, smiling towards the camera.">
            <a:extLst>
              <a:ext uri="{FF2B5EF4-FFF2-40B4-BE49-F238E27FC236}">
                <a16:creationId xmlns:a16="http://schemas.microsoft.com/office/drawing/2014/main" id="{9AADC170-BD5A-9A17-F351-17F822ADBDCE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 t="1132" b="11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1764177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9AA9C-A081-1576-7534-A039BFD75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B9AA-AA4A-4B21-5DF8-88445C7ABB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AddOpenApiExtensions</a:t>
            </a:r>
            <a:r>
              <a:rPr lang="en-GB" dirty="0"/>
              <a:t> definition part 3</a:t>
            </a:r>
          </a:p>
        </p:txBody>
      </p:sp>
      <p:pic>
        <p:nvPicPr>
          <p:cNvPr id="3" name="Picture Placeholder 2" descr="A code snippet showing a class declaration for a custom JsonSerializerContext.">
            <a:extLst>
              <a:ext uri="{FF2B5EF4-FFF2-40B4-BE49-F238E27FC236}">
                <a16:creationId xmlns:a16="http://schemas.microsoft.com/office/drawing/2014/main" id="{AEAABF89-6D50-FEA1-CF8F-D60E56D92B2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7680" b="374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the GetTypeInfo() method with checks each JsonSerializerContext in a collection for JsonTypeInfo for a specific type.">
            <a:extLst>
              <a:ext uri="{FF2B5EF4-FFF2-40B4-BE49-F238E27FC236}">
                <a16:creationId xmlns:a16="http://schemas.microsoft.com/office/drawing/2014/main" id="{EA498159-34FE-B09A-A9B5-E7CA6AEA6CB6}"/>
              </a:ext>
            </a:extLst>
          </p:cNvPr>
          <p:cNvSpPr/>
          <p:nvPr/>
        </p:nvSpPr>
        <p:spPr bwMode="auto">
          <a:xfrm>
            <a:off x="2335236" y="3924886"/>
            <a:ext cx="4157003" cy="213125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114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D64F9-1873-32E6-77C9-A07BC8CFF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82344-B29F-A5B5-6332-42293133C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descriptions</a:t>
            </a:r>
          </a:p>
        </p:txBody>
      </p:sp>
    </p:spTree>
    <p:extLst>
      <p:ext uri="{BB962C8B-B14F-4D97-AF65-F5344CB8AC3E}">
        <p14:creationId xmlns:p14="http://schemas.microsoft.com/office/powerpoint/2010/main" val="2028283367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1CC32-5270-10BA-93BE-C322054DF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CF26869-4F0D-F563-39C0-5A04937946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OpenApiResponseAttribute</a:t>
            </a:r>
            <a:r>
              <a:rPr lang="en-GB" dirty="0"/>
              <a:t> definition</a:t>
            </a:r>
          </a:p>
        </p:txBody>
      </p:sp>
      <p:pic>
        <p:nvPicPr>
          <p:cNvPr id="3" name="Picture Placeholder 2" descr="A code snippet of the declaration of the OpenApiResponseAttribute class.">
            <a:extLst>
              <a:ext uri="{FF2B5EF4-FFF2-40B4-BE49-F238E27FC236}">
                <a16:creationId xmlns:a16="http://schemas.microsoft.com/office/drawing/2014/main" id="{5BB7CBA6-DB82-85D9-878B-59F7681A1A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31413" b="-31413"/>
          <a:stretch/>
        </p:blipFill>
        <p:spPr/>
      </p:pic>
    </p:spTree>
    <p:extLst>
      <p:ext uri="{BB962C8B-B14F-4D97-AF65-F5344CB8AC3E}">
        <p14:creationId xmlns:p14="http://schemas.microsoft.com/office/powerpoint/2010/main" val="3781884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9801C7-9770-2D26-5C5E-B31F2C4CF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F3B3F70-006F-0910-CE6E-1E14298F494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ProducesOpenApiResponse</a:t>
            </a:r>
            <a:r>
              <a:rPr lang="en-GB" dirty="0"/>
              <a:t> method definition</a:t>
            </a:r>
          </a:p>
        </p:txBody>
      </p:sp>
      <p:pic>
        <p:nvPicPr>
          <p:cNvPr id="6" name="Picture Placeholder 5" descr="A code snippet of the declaration of the ProducesOpenApiResponse&lt;T&gt; method.">
            <a:extLst>
              <a:ext uri="{FF2B5EF4-FFF2-40B4-BE49-F238E27FC236}">
                <a16:creationId xmlns:a16="http://schemas.microsoft.com/office/drawing/2014/main" id="{8B8F0F69-E8BF-6DB6-F318-ED48BF10F3A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39493" b="-39493"/>
          <a:stretch/>
        </p:blipFill>
        <p:spPr/>
      </p:pic>
      <p:sp>
        <p:nvSpPr>
          <p:cNvPr id="2" name="Rectangle 1" descr="A rectangle highlighting an instance of OpenApiResponseAttribute being added to the metadata for an endpoint convention builder.">
            <a:extLst>
              <a:ext uri="{FF2B5EF4-FFF2-40B4-BE49-F238E27FC236}">
                <a16:creationId xmlns:a16="http://schemas.microsoft.com/office/drawing/2014/main" id="{4BA86759-CEC7-A40F-13F4-621CD55B695B}"/>
              </a:ext>
            </a:extLst>
          </p:cNvPr>
          <p:cNvSpPr/>
          <p:nvPr/>
        </p:nvSpPr>
        <p:spPr bwMode="auto">
          <a:xfrm>
            <a:off x="2229729" y="3995225"/>
            <a:ext cx="5577840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911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9CE41-3870-745F-031C-2F4CE30C2B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3F443F-10D2-1D04-4CE0-2EC4841952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AddResponseDescriptionsTransformer</a:t>
            </a:r>
            <a:r>
              <a:rPr lang="en-GB" dirty="0"/>
              <a:t> definition part 1</a:t>
            </a:r>
          </a:p>
        </p:txBody>
      </p:sp>
      <p:pic>
        <p:nvPicPr>
          <p:cNvPr id="6" name="Picture Placeholder 5" descr="A code snippet of the implementation of the AddResponseDescriptionsTransformer class.">
            <a:extLst>
              <a:ext uri="{FF2B5EF4-FFF2-40B4-BE49-F238E27FC236}">
                <a16:creationId xmlns:a16="http://schemas.microsoft.com/office/drawing/2014/main" id="{A02E30A6-75FA-15C4-A20A-59C33F4D14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9811" b="-9811"/>
          <a:stretch/>
        </p:blipFill>
        <p:spPr/>
      </p:pic>
      <p:sp>
        <p:nvSpPr>
          <p:cNvPr id="2" name="Rectangle 1" descr="A rectangle highlighting the class implements IOpenApiOperationTransformer.">
            <a:extLst>
              <a:ext uri="{FF2B5EF4-FFF2-40B4-BE49-F238E27FC236}">
                <a16:creationId xmlns:a16="http://schemas.microsoft.com/office/drawing/2014/main" id="{668C9732-C3D5-3BB4-3BD4-5106B6CB041A}"/>
              </a:ext>
            </a:extLst>
          </p:cNvPr>
          <p:cNvSpPr/>
          <p:nvPr/>
        </p:nvSpPr>
        <p:spPr bwMode="auto">
          <a:xfrm>
            <a:off x="5620043" y="2440746"/>
            <a:ext cx="194134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A rectangle highlighting the attribute's description being set on the response's description.">
            <a:extLst>
              <a:ext uri="{FF2B5EF4-FFF2-40B4-BE49-F238E27FC236}">
                <a16:creationId xmlns:a16="http://schemas.microsoft.com/office/drawing/2014/main" id="{47CDC5F7-118F-EB05-AF75-BBEAEC0B8B3F}"/>
              </a:ext>
            </a:extLst>
          </p:cNvPr>
          <p:cNvSpPr/>
          <p:nvPr/>
        </p:nvSpPr>
        <p:spPr bwMode="auto">
          <a:xfrm>
            <a:off x="2715065" y="4151245"/>
            <a:ext cx="3115993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getting all endpoint metadata from the API description of type OpenApiResponseAttribute.">
            <a:extLst>
              <a:ext uri="{FF2B5EF4-FFF2-40B4-BE49-F238E27FC236}">
                <a16:creationId xmlns:a16="http://schemas.microsoft.com/office/drawing/2014/main" id="{2C8F5207-9F4A-9B04-1BBE-EED50EF38FC8}"/>
              </a:ext>
            </a:extLst>
          </p:cNvPr>
          <p:cNvSpPr/>
          <p:nvPr/>
        </p:nvSpPr>
        <p:spPr bwMode="auto">
          <a:xfrm>
            <a:off x="3950675" y="3494958"/>
            <a:ext cx="5981115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343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  <p:bldP spid="5" grpId="0" animBg="1"/>
      <p:bldP spid="5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E90DEE-5205-022E-A34E-10E02FF69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2047B45-07BB-42E1-D405-8B3CF59598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AddParameterDescriptionsTransformer</a:t>
            </a:r>
            <a:r>
              <a:rPr lang="en-GB" dirty="0"/>
              <a:t> definition part 2</a:t>
            </a:r>
          </a:p>
        </p:txBody>
      </p:sp>
      <p:pic>
        <p:nvPicPr>
          <p:cNvPr id="5" name="Picture Placeholder 4" descr="A code snippet showing the implementation of the AddParameterDescriptionsTransformer class.">
            <a:extLst>
              <a:ext uri="{FF2B5EF4-FFF2-40B4-BE49-F238E27FC236}">
                <a16:creationId xmlns:a16="http://schemas.microsoft.com/office/drawing/2014/main" id="{A45A16A4-8376-EEEF-96A4-3889FF01559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6" b="60970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at the class implements the IOpenApiOperationTransformer interface.">
            <a:extLst>
              <a:ext uri="{FF2B5EF4-FFF2-40B4-BE49-F238E27FC236}">
                <a16:creationId xmlns:a16="http://schemas.microsoft.com/office/drawing/2014/main" id="{4E1F005C-269F-11C0-BC19-E914C6BE0F03}"/>
              </a:ext>
            </a:extLst>
          </p:cNvPr>
          <p:cNvSpPr/>
          <p:nvPr/>
        </p:nvSpPr>
        <p:spPr bwMode="auto">
          <a:xfrm>
            <a:off x="6182751" y="2834641"/>
            <a:ext cx="218049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Rectangle 2" descr="A rectangle highlighting calling a method to populate the descriptions for the operation's parameters.">
            <a:extLst>
              <a:ext uri="{FF2B5EF4-FFF2-40B4-BE49-F238E27FC236}">
                <a16:creationId xmlns:a16="http://schemas.microsoft.com/office/drawing/2014/main" id="{5A522A11-B55C-A924-493D-B77AC402C004}"/>
              </a:ext>
            </a:extLst>
          </p:cNvPr>
          <p:cNvSpPr/>
          <p:nvPr/>
        </p:nvSpPr>
        <p:spPr bwMode="auto">
          <a:xfrm>
            <a:off x="2637691" y="4719712"/>
            <a:ext cx="5352757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441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6502F-55B6-2456-2E97-B0126DBDC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59968-20FB-16A7-BA50-1B984CADBE3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AddParameterDescriptionsTransformer</a:t>
            </a:r>
            <a:r>
              <a:rPr lang="en-GB" dirty="0"/>
              <a:t> definition part 3</a:t>
            </a:r>
          </a:p>
        </p:txBody>
      </p:sp>
      <p:pic>
        <p:nvPicPr>
          <p:cNvPr id="5" name="Picture Placeholder 4" descr="A code snippet showing the implementation of the AddParameterDescriptionsTransformer class.">
            <a:extLst>
              <a:ext uri="{FF2B5EF4-FFF2-40B4-BE49-F238E27FC236}">
                <a16:creationId xmlns:a16="http://schemas.microsoft.com/office/drawing/2014/main" id="{5C438BBC-1E38-F5A2-8B29-B5C85D2BE1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9217" b="31789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getting the parameter descriptions for an operation.">
            <a:extLst>
              <a:ext uri="{FF2B5EF4-FFF2-40B4-BE49-F238E27FC236}">
                <a16:creationId xmlns:a16="http://schemas.microsoft.com/office/drawing/2014/main" id="{2DA8D811-D487-C635-D4E4-15DE7E694D4E}"/>
              </a:ext>
            </a:extLst>
          </p:cNvPr>
          <p:cNvSpPr/>
          <p:nvPr/>
        </p:nvSpPr>
        <p:spPr bwMode="auto">
          <a:xfrm>
            <a:off x="2335237" y="2250832"/>
            <a:ext cx="4944794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assigning the description for a parameter in the OpenAPI operation.">
            <a:extLst>
              <a:ext uri="{FF2B5EF4-FFF2-40B4-BE49-F238E27FC236}">
                <a16:creationId xmlns:a16="http://schemas.microsoft.com/office/drawing/2014/main" id="{2D8E3872-AA97-D699-0C77-BD3C90E2EF95}"/>
              </a:ext>
            </a:extLst>
          </p:cNvPr>
          <p:cNvSpPr/>
          <p:nvPr/>
        </p:nvSpPr>
        <p:spPr bwMode="auto">
          <a:xfrm>
            <a:off x="3205086" y="3622432"/>
            <a:ext cx="5573153" cy="93550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2952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CF2E6-9C1C-3EF2-CF7C-0EDC1F30A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CCA34-3E8D-6F03-B88E-D4B6BA2F3D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AddParameterDescriptionsTransformer</a:t>
            </a:r>
            <a:r>
              <a:rPr lang="en-GB" dirty="0"/>
              <a:t> definition part 4</a:t>
            </a:r>
          </a:p>
        </p:txBody>
      </p:sp>
      <p:pic>
        <p:nvPicPr>
          <p:cNvPr id="5" name="Picture Placeholder 4" descr="A code snippet showing the implementation of the AddParameterDescriptionsTransformer class.">
            <a:extLst>
              <a:ext uri="{FF2B5EF4-FFF2-40B4-BE49-F238E27FC236}">
                <a16:creationId xmlns:a16="http://schemas.microsoft.com/office/drawing/2014/main" id="{3C4F71AD-E39A-FD40-7766-887B4F1DDE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1120" b="-11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3" name="Rectangle 2" descr="A rectangle highlighting getting the .NEt method associated with an API from the endpoint metadata.">
            <a:extLst>
              <a:ext uri="{FF2B5EF4-FFF2-40B4-BE49-F238E27FC236}">
                <a16:creationId xmlns:a16="http://schemas.microsoft.com/office/drawing/2014/main" id="{C63670AF-0E73-D194-36C3-1D79E8B4F0DB}"/>
              </a:ext>
            </a:extLst>
          </p:cNvPr>
          <p:cNvSpPr/>
          <p:nvPr/>
        </p:nvSpPr>
        <p:spPr bwMode="auto">
          <a:xfrm>
            <a:off x="2328203" y="1167619"/>
            <a:ext cx="7237828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e code that gets the description for a parameter and setting it on the OpenAPI description.">
            <a:extLst>
              <a:ext uri="{FF2B5EF4-FFF2-40B4-BE49-F238E27FC236}">
                <a16:creationId xmlns:a16="http://schemas.microsoft.com/office/drawing/2014/main" id="{FBF9F0CC-D9FB-D49B-F7E9-F5167CEAF194}"/>
              </a:ext>
            </a:extLst>
          </p:cNvPr>
          <p:cNvSpPr/>
          <p:nvPr/>
        </p:nvSpPr>
        <p:spPr bwMode="auto">
          <a:xfrm>
            <a:off x="2919046" y="3561574"/>
            <a:ext cx="7040880" cy="75720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142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0BB093-9E6A-E9C6-6FFB-ADC4F2F0F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303E8-2F1D-B730-8D6C-1AE62CE73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XML documentation</a:t>
            </a:r>
          </a:p>
        </p:txBody>
      </p:sp>
    </p:spTree>
    <p:extLst>
      <p:ext uri="{BB962C8B-B14F-4D97-AF65-F5344CB8AC3E}">
        <p14:creationId xmlns:p14="http://schemas.microsoft.com/office/powerpoint/2010/main" val="990840936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6DDE26-1609-C180-F815-1559B1A0F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3E9865D-FE6B-60AF-4966-DB85036F644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1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4B2C875D-61A4-6905-97F8-364BFC41E6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281" b="6299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at the class implements the IOpenApiSchemaTransformer interface.">
            <a:extLst>
              <a:ext uri="{FF2B5EF4-FFF2-40B4-BE49-F238E27FC236}">
                <a16:creationId xmlns:a16="http://schemas.microsoft.com/office/drawing/2014/main" id="{7C947BFF-2F03-97AE-EEDD-B0BEB3E0BADE}"/>
              </a:ext>
            </a:extLst>
          </p:cNvPr>
          <p:cNvSpPr/>
          <p:nvPr/>
        </p:nvSpPr>
        <p:spPr bwMode="auto">
          <a:xfrm>
            <a:off x="7216727" y="2468881"/>
            <a:ext cx="1955408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he JsonTypeInfo and JsonPropertyInfo associated with the OpenApiSchemaTransformerContext being used to determine the name of hte schema member.">
            <a:extLst>
              <a:ext uri="{FF2B5EF4-FFF2-40B4-BE49-F238E27FC236}">
                <a16:creationId xmlns:a16="http://schemas.microsoft.com/office/drawing/2014/main" id="{37556CE8-9DC6-560C-2A7B-9B3397CD3A8C}"/>
              </a:ext>
            </a:extLst>
          </p:cNvPr>
          <p:cNvSpPr/>
          <p:nvPr/>
        </p:nvSpPr>
        <p:spPr bwMode="auto">
          <a:xfrm>
            <a:off x="2363372" y="4508695"/>
            <a:ext cx="7322233" cy="56270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3735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37455-5F30-177A-F5DA-EEACA47C0F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EAE4A-2138-0AD7-6952-81C0CB195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09652-3EC3-2E68-193B-BFB101D44C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1477328"/>
          </a:xfrm>
        </p:spPr>
        <p:txBody>
          <a:bodyPr/>
          <a:lstStyle/>
          <a:p>
            <a:r>
              <a:rPr lang="en-US" dirty="0"/>
              <a:t>What is Microsoft.AspNetCore.OpenApi? ✨</a:t>
            </a:r>
          </a:p>
        </p:txBody>
      </p:sp>
    </p:spTree>
    <p:extLst>
      <p:ext uri="{BB962C8B-B14F-4D97-AF65-F5344CB8AC3E}">
        <p14:creationId xmlns:p14="http://schemas.microsoft.com/office/powerpoint/2010/main" val="426586993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8D8C85-0A11-C088-0E16-FF8E7B74C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B169-2C19-61C1-E0E7-35770616CB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2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6CE13F7E-76A3-4624-A6E7-EBCEA7684D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1000" b="35277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hecking a cache of descriptions for a value for a member.">
            <a:extLst>
              <a:ext uri="{FF2B5EF4-FFF2-40B4-BE49-F238E27FC236}">
                <a16:creationId xmlns:a16="http://schemas.microsoft.com/office/drawing/2014/main" id="{22185810-0009-4F7B-9336-E219C225212F}"/>
              </a:ext>
            </a:extLst>
          </p:cNvPr>
          <p:cNvSpPr/>
          <p:nvPr/>
        </p:nvSpPr>
        <p:spPr bwMode="auto">
          <a:xfrm>
            <a:off x="2349305" y="2011680"/>
            <a:ext cx="4726744" cy="74558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an XML navigator being created to perform an XPath query to get the summary for a member.">
            <a:extLst>
              <a:ext uri="{FF2B5EF4-FFF2-40B4-BE49-F238E27FC236}">
                <a16:creationId xmlns:a16="http://schemas.microsoft.com/office/drawing/2014/main" id="{1A7B1922-1F43-55F7-C1B9-FA48B31C26A0}"/>
              </a:ext>
            </a:extLst>
          </p:cNvPr>
          <p:cNvSpPr/>
          <p:nvPr/>
        </p:nvSpPr>
        <p:spPr bwMode="auto">
          <a:xfrm>
            <a:off x="2349305" y="2904980"/>
            <a:ext cx="6858000" cy="37982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description being populated in the cache.">
            <a:extLst>
              <a:ext uri="{FF2B5EF4-FFF2-40B4-BE49-F238E27FC236}">
                <a16:creationId xmlns:a16="http://schemas.microsoft.com/office/drawing/2014/main" id="{ECE19A88-52FE-D3C7-9E2F-67D056971B31}"/>
              </a:ext>
            </a:extLst>
          </p:cNvPr>
          <p:cNvSpPr/>
          <p:nvPr/>
        </p:nvSpPr>
        <p:spPr bwMode="auto">
          <a:xfrm>
            <a:off x="2349305" y="4173520"/>
            <a:ext cx="3066757" cy="37982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82660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B6E5B-1509-1BEA-96F8-E304493FB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637D-3AFF-C492-A31C-BC0E761B441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3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28BFAD82-6CB9-C59F-B847-4AC82F3B71B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54483" b="1179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ode checking that the assembly of a type matches the assembly associated with the transformer.">
            <a:extLst>
              <a:ext uri="{FF2B5EF4-FFF2-40B4-BE49-F238E27FC236}">
                <a16:creationId xmlns:a16="http://schemas.microsoft.com/office/drawing/2014/main" id="{16206481-1432-DB08-71CF-638D6CF71872}"/>
              </a:ext>
            </a:extLst>
          </p:cNvPr>
          <p:cNvSpPr/>
          <p:nvPr/>
        </p:nvSpPr>
        <p:spPr bwMode="auto">
          <a:xfrm>
            <a:off x="2335236" y="1589651"/>
            <a:ext cx="4157003" cy="85109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using a JsonPropertyInfo to determine whether it is a field or a property and then constructing its member name.">
            <a:extLst>
              <a:ext uri="{FF2B5EF4-FFF2-40B4-BE49-F238E27FC236}">
                <a16:creationId xmlns:a16="http://schemas.microsoft.com/office/drawing/2014/main" id="{5BA6F166-46E2-AFBF-F8E5-76711B0D273E}"/>
              </a:ext>
            </a:extLst>
          </p:cNvPr>
          <p:cNvSpPr/>
          <p:nvPr/>
        </p:nvSpPr>
        <p:spPr bwMode="auto">
          <a:xfrm>
            <a:off x="2623623" y="2792438"/>
            <a:ext cx="5838093" cy="162481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member name for a type being created from a JsonTypeInfo.">
            <a:extLst>
              <a:ext uri="{FF2B5EF4-FFF2-40B4-BE49-F238E27FC236}">
                <a16:creationId xmlns:a16="http://schemas.microsoft.com/office/drawing/2014/main" id="{AEE33156-4FAE-3DB5-D003-01431CF5FA7D}"/>
              </a:ext>
            </a:extLst>
          </p:cNvPr>
          <p:cNvSpPr/>
          <p:nvPr/>
        </p:nvSpPr>
        <p:spPr bwMode="auto">
          <a:xfrm>
            <a:off x="2651757" y="4804119"/>
            <a:ext cx="289091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948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2E615-0DE6-01CF-E288-9C87D0C4F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C43CD-CF3D-FF27-7EF9-DAA5140C870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AddXmlDocumentationTransformer</a:t>
            </a:r>
            <a:r>
              <a:rPr lang="en-GB" dirty="0"/>
              <a:t> definition part 4</a:t>
            </a:r>
          </a:p>
        </p:txBody>
      </p:sp>
      <p:pic>
        <p:nvPicPr>
          <p:cNvPr id="3" name="Picture Placeholder 2" descr="A code snippet of the AddXmlDocumentationTransformer class.">
            <a:extLst>
              <a:ext uri="{FF2B5EF4-FFF2-40B4-BE49-F238E27FC236}">
                <a16:creationId xmlns:a16="http://schemas.microsoft.com/office/drawing/2014/main" id="{4B3E5C19-9402-C3B7-3013-728CF59305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6246" b="31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reating the file name for an assembly's XML documentation and then loading it to create an XPathDocument and then a navigator.">
            <a:extLst>
              <a:ext uri="{FF2B5EF4-FFF2-40B4-BE49-F238E27FC236}">
                <a16:creationId xmlns:a16="http://schemas.microsoft.com/office/drawing/2014/main" id="{9CB51233-23FC-6C8C-EB6F-F699205F9161}"/>
              </a:ext>
            </a:extLst>
          </p:cNvPr>
          <p:cNvSpPr/>
          <p:nvPr/>
        </p:nvSpPr>
        <p:spPr bwMode="auto">
          <a:xfrm>
            <a:off x="2637692" y="4283612"/>
            <a:ext cx="6323427" cy="54863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5177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2E472B-AF56-AC24-1FF0-C2ADF16B0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371E6-DF27-05FD-DFA4-1416DB88A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server URLs</a:t>
            </a:r>
          </a:p>
        </p:txBody>
      </p:sp>
    </p:spTree>
    <p:extLst>
      <p:ext uri="{BB962C8B-B14F-4D97-AF65-F5344CB8AC3E}">
        <p14:creationId xmlns:p14="http://schemas.microsoft.com/office/powerpoint/2010/main" val="3916891598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E2237-B5C3-61C0-77DA-874EDCBA8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52DA330-55D9-23BF-D2EC-599F0D4F753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AddServersTransformer</a:t>
            </a:r>
            <a:r>
              <a:rPr lang="en-GB" dirty="0"/>
              <a:t> definition part 1</a:t>
            </a:r>
          </a:p>
        </p:txBody>
      </p:sp>
      <p:pic>
        <p:nvPicPr>
          <p:cNvPr id="3" name="Picture Placeholder 2" descr="A code snippet of the AddServersTransformer class.">
            <a:extLst>
              <a:ext uri="{FF2B5EF4-FFF2-40B4-BE49-F238E27FC236}">
                <a16:creationId xmlns:a16="http://schemas.microsoft.com/office/drawing/2014/main" id="{BDDCC643-C56D-3D59-F26A-223C70ADA11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-62" b="45260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at the class implements the IOpenApiDocumentTransformer interface.">
            <a:extLst>
              <a:ext uri="{FF2B5EF4-FFF2-40B4-BE49-F238E27FC236}">
                <a16:creationId xmlns:a16="http://schemas.microsoft.com/office/drawing/2014/main" id="{98286906-B5E2-70D0-AD6D-4B2D7E547889}"/>
              </a:ext>
            </a:extLst>
          </p:cNvPr>
          <p:cNvSpPr/>
          <p:nvPr/>
        </p:nvSpPr>
        <p:spPr bwMode="auto">
          <a:xfrm>
            <a:off x="6625883" y="3182816"/>
            <a:ext cx="2124222" cy="24618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calling a method to try and get the server URL, and then populating it on the OpenAPI document if found.">
            <a:extLst>
              <a:ext uri="{FF2B5EF4-FFF2-40B4-BE49-F238E27FC236}">
                <a16:creationId xmlns:a16="http://schemas.microsoft.com/office/drawing/2014/main" id="{537AEB25-A917-AFA9-21C2-81671C560139}"/>
              </a:ext>
            </a:extLst>
          </p:cNvPr>
          <p:cNvSpPr/>
          <p:nvPr/>
        </p:nvSpPr>
        <p:spPr bwMode="auto">
          <a:xfrm>
            <a:off x="2321169" y="4389121"/>
            <a:ext cx="3411415" cy="75965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977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1AD24-9B19-B42B-F0C4-08D7C0C5B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99BE1-5198-1897-10CC-38E83773D1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AddServersTransformer</a:t>
            </a:r>
            <a:r>
              <a:rPr lang="en-GB" dirty="0"/>
              <a:t> definition part 2</a:t>
            </a:r>
          </a:p>
        </p:txBody>
      </p:sp>
      <p:pic>
        <p:nvPicPr>
          <p:cNvPr id="3" name="Picture Placeholder 2" descr="A code snippet of the AddServersTransformer class.">
            <a:extLst>
              <a:ext uri="{FF2B5EF4-FFF2-40B4-BE49-F238E27FC236}">
                <a16:creationId xmlns:a16="http://schemas.microsoft.com/office/drawing/2014/main" id="{56C7971D-7DA2-25C9-6B61-3634BF8D33F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5190" b="8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4" name="Rectangle 3" descr="A rectangle highlighting checking that the current HTTP request is available. If it is not, the code returns the DefaultServerUrl property value from the configuration options.">
            <a:extLst>
              <a:ext uri="{FF2B5EF4-FFF2-40B4-BE49-F238E27FC236}">
                <a16:creationId xmlns:a16="http://schemas.microsoft.com/office/drawing/2014/main" id="{A79C7278-DC8A-891B-D43B-E48AFE75165C}"/>
              </a:ext>
            </a:extLst>
          </p:cNvPr>
          <p:cNvSpPr/>
          <p:nvPr/>
        </p:nvSpPr>
        <p:spPr bwMode="auto">
          <a:xfrm>
            <a:off x="2349304" y="2363374"/>
            <a:ext cx="4065563" cy="74558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e forwarded protocol and host headers being used to determine the server URL.">
            <a:extLst>
              <a:ext uri="{FF2B5EF4-FFF2-40B4-BE49-F238E27FC236}">
                <a16:creationId xmlns:a16="http://schemas.microsoft.com/office/drawing/2014/main" id="{B68E40A5-BA15-BCB8-9995-78987B2EB6B8}"/>
              </a:ext>
            </a:extLst>
          </p:cNvPr>
          <p:cNvSpPr/>
          <p:nvPr/>
        </p:nvSpPr>
        <p:spPr bwMode="auto">
          <a:xfrm>
            <a:off x="2349303" y="4079631"/>
            <a:ext cx="6646985" cy="73641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529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566A2-04A4-BB00-50CA-6A77D19822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C0670-D5F8-0BE2-2750-54840B50A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3043" y="3121223"/>
            <a:ext cx="7704734" cy="615553"/>
          </a:xfrm>
        </p:spPr>
        <p:txBody>
          <a:bodyPr/>
          <a:lstStyle/>
          <a:p>
            <a:pPr algn="l"/>
            <a:r>
              <a:rPr lang="en-US" dirty="0"/>
              <a:t>Adding examples</a:t>
            </a:r>
          </a:p>
        </p:txBody>
      </p:sp>
    </p:spTree>
    <p:extLst>
      <p:ext uri="{BB962C8B-B14F-4D97-AF65-F5344CB8AC3E}">
        <p14:creationId xmlns:p14="http://schemas.microsoft.com/office/powerpoint/2010/main" val="179753307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6165B-1CF0-7A57-C73F-4A43680AE9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12D8D5A-DAFD-215B-594B-F1BD0C152A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IExampleProvider</a:t>
            </a:r>
            <a:r>
              <a:rPr lang="en-GB" dirty="0"/>
              <a:t>&lt;T&gt;</a:t>
            </a:r>
          </a:p>
        </p:txBody>
      </p:sp>
      <p:pic>
        <p:nvPicPr>
          <p:cNvPr id="3" name="Picture Placeholder 2" descr="A code snippet of the declaration of the IExampleProvider&lt;T&gt; interface.">
            <a:extLst>
              <a:ext uri="{FF2B5EF4-FFF2-40B4-BE49-F238E27FC236}">
                <a16:creationId xmlns:a16="http://schemas.microsoft.com/office/drawing/2014/main" id="{352A393D-C5C7-5358-368E-2C41AA11DFD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5847" b="-15847"/>
          <a:stretch/>
        </p:blipFill>
        <p:spPr/>
      </p:pic>
      <p:sp>
        <p:nvSpPr>
          <p:cNvPr id="5" name="Rectangle 4" descr="A rectangle highlighting the GenerateExample method on the interface.">
            <a:extLst>
              <a:ext uri="{FF2B5EF4-FFF2-40B4-BE49-F238E27FC236}">
                <a16:creationId xmlns:a16="http://schemas.microsoft.com/office/drawing/2014/main" id="{E51AD9E0-FE0B-E912-F25A-2037AF828B8A}"/>
              </a:ext>
            </a:extLst>
          </p:cNvPr>
          <p:cNvSpPr/>
          <p:nvPr/>
        </p:nvSpPr>
        <p:spPr bwMode="auto">
          <a:xfrm>
            <a:off x="2110823" y="4586137"/>
            <a:ext cx="2953546" cy="21094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85295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0ECEE9-8529-61E4-3B73-74C7DEC394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24BB1FE-8294-D376-AAB7-DDFB733D424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IOpenApiExampleMetadata</a:t>
            </a:r>
            <a:endParaRPr lang="en-GB" dirty="0"/>
          </a:p>
        </p:txBody>
      </p:sp>
      <p:pic>
        <p:nvPicPr>
          <p:cNvPr id="3" name="Picture Placeholder 2" descr="A code snippet of the declaration of the IOpenApiExampleMetadata interface.">
            <a:extLst>
              <a:ext uri="{FF2B5EF4-FFF2-40B4-BE49-F238E27FC236}">
                <a16:creationId xmlns:a16="http://schemas.microsoft.com/office/drawing/2014/main" id="{314FF2AB-DD01-29C5-FB3A-0B3EB064E0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047" b="1047"/>
          <a:stretch/>
        </p:blipFill>
        <p:spPr/>
      </p:pic>
      <p:sp>
        <p:nvSpPr>
          <p:cNvPr id="5" name="Rectangle 4" descr="A rectangle highlighting the ExampleType property on the interface.">
            <a:extLst>
              <a:ext uri="{FF2B5EF4-FFF2-40B4-BE49-F238E27FC236}">
                <a16:creationId xmlns:a16="http://schemas.microsoft.com/office/drawing/2014/main" id="{4C3C048B-6BAF-EF97-3F5C-3482781A2CB1}"/>
              </a:ext>
            </a:extLst>
          </p:cNvPr>
          <p:cNvSpPr/>
          <p:nvPr/>
        </p:nvSpPr>
        <p:spPr bwMode="auto">
          <a:xfrm>
            <a:off x="2117857" y="3101994"/>
            <a:ext cx="3699134" cy="80882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GenerateExample method on the interface.">
            <a:extLst>
              <a:ext uri="{FF2B5EF4-FFF2-40B4-BE49-F238E27FC236}">
                <a16:creationId xmlns:a16="http://schemas.microsoft.com/office/drawing/2014/main" id="{44F81CC9-08CE-72CC-FB4D-3326925548C2}"/>
              </a:ext>
            </a:extLst>
          </p:cNvPr>
          <p:cNvSpPr/>
          <p:nvPr/>
        </p:nvSpPr>
        <p:spPr bwMode="auto">
          <a:xfrm>
            <a:off x="2117857" y="3999982"/>
            <a:ext cx="6892500" cy="158489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755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AA093-8974-A635-AD37-646980CAE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BD2EBBD9-BD42-78FC-5551-2E141530458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846659"/>
            <a:ext cx="5443720" cy="1846659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OpenApiExampleAttribute</a:t>
            </a:r>
            <a:r>
              <a:rPr lang="en-GB" dirty="0"/>
              <a:t>&lt;</a:t>
            </a:r>
            <a:r>
              <a:rPr lang="en-GB" dirty="0" err="1"/>
              <a:t>TSchema</a:t>
            </a:r>
            <a:r>
              <a:rPr lang="en-GB" dirty="0"/>
              <a:t>, </a:t>
            </a:r>
            <a:r>
              <a:rPr lang="en-GB" dirty="0" err="1"/>
              <a:t>TProvider</a:t>
            </a:r>
            <a:r>
              <a:rPr lang="en-GB" dirty="0"/>
              <a:t>&gt;</a:t>
            </a:r>
          </a:p>
        </p:txBody>
      </p:sp>
      <p:pic>
        <p:nvPicPr>
          <p:cNvPr id="3" name="Picture Placeholder 2" descr="A code snippet of the declaration of the OpenApiExampleAttribute&lt;TSchema, TProvider&gt; class.">
            <a:extLst>
              <a:ext uri="{FF2B5EF4-FFF2-40B4-BE49-F238E27FC236}">
                <a16:creationId xmlns:a16="http://schemas.microsoft.com/office/drawing/2014/main" id="{8ACB77A4-2F56-570B-DFAE-27907E8AED7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l="-9288" r="-9288"/>
          <a:stretch/>
        </p:blipFill>
        <p:spPr/>
      </p:pic>
      <p:sp>
        <p:nvSpPr>
          <p:cNvPr id="5" name="Rectangle 4" descr="A rectangle highlighting the ExampleType property returning the value of typeof(TSchema).">
            <a:extLst>
              <a:ext uri="{FF2B5EF4-FFF2-40B4-BE49-F238E27FC236}">
                <a16:creationId xmlns:a16="http://schemas.microsoft.com/office/drawing/2014/main" id="{C2FBD470-1374-6BA4-8370-C252BE8BB105}"/>
              </a:ext>
            </a:extLst>
          </p:cNvPr>
          <p:cNvSpPr/>
          <p:nvPr/>
        </p:nvSpPr>
        <p:spPr bwMode="auto">
          <a:xfrm>
            <a:off x="2750233" y="3348111"/>
            <a:ext cx="3467687" cy="45720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at the GenerateExample method calls the static interface method for IOpenApiExampleProvider&lt;T&gt; for the TProvider generic type argument.">
            <a:extLst>
              <a:ext uri="{FF2B5EF4-FFF2-40B4-BE49-F238E27FC236}">
                <a16:creationId xmlns:a16="http://schemas.microsoft.com/office/drawing/2014/main" id="{6585BC25-BC2E-C323-0C8F-4DE80C702771}"/>
              </a:ext>
            </a:extLst>
          </p:cNvPr>
          <p:cNvSpPr/>
          <p:nvPr/>
        </p:nvSpPr>
        <p:spPr bwMode="auto">
          <a:xfrm>
            <a:off x="2750232" y="4733778"/>
            <a:ext cx="4867423" cy="26728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hat the implementation of the GenerateExample method calls the ExampleFormatter.AsJson() method using the generated example.">
            <a:extLst>
              <a:ext uri="{FF2B5EF4-FFF2-40B4-BE49-F238E27FC236}">
                <a16:creationId xmlns:a16="http://schemas.microsoft.com/office/drawing/2014/main" id="{9673C5F1-E4B9-A0E9-B82D-DBCB9887FED7}"/>
              </a:ext>
            </a:extLst>
          </p:cNvPr>
          <p:cNvSpPr/>
          <p:nvPr/>
        </p:nvSpPr>
        <p:spPr bwMode="auto">
          <a:xfrm>
            <a:off x="2750231" y="5181702"/>
            <a:ext cx="5479369" cy="45720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0727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6B60-DFB2-82B5-0AAE-E68759CE9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C9BEF7EF-CBE8-F4E5-CBAC-1EF1760170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324" y="2604063"/>
            <a:ext cx="6039085" cy="1603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C3AA36-1879-051B-3309-9E44DD1EA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677" y="422028"/>
            <a:ext cx="11018520" cy="615553"/>
          </a:xfrm>
        </p:spPr>
        <p:txBody>
          <a:bodyPr/>
          <a:lstStyle/>
          <a:p>
            <a:r>
              <a:rPr lang="en-US" dirty="0"/>
              <a:t>Microsoft.AspNetCore.OpenApi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C6390-3E04-C9EF-BF9B-0CFD4FC9443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0677" y="1410138"/>
            <a:ext cx="3573130" cy="276999"/>
          </a:xfrm>
        </p:spPr>
        <p:txBody>
          <a:bodyPr/>
          <a:lstStyle/>
          <a:p>
            <a:r>
              <a:rPr lang="en-US" dirty="0"/>
              <a:t>New NuGet package for .NET 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B7972E-2785-CD2D-5228-968627291B0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70677" y="1919714"/>
            <a:ext cx="3573130" cy="2416046"/>
          </a:xfrm>
        </p:spPr>
        <p:txBody>
          <a:bodyPr/>
          <a:lstStyle/>
          <a:p>
            <a:r>
              <a:rPr lang="en-US" dirty="0"/>
              <a:t>Implementation of the </a:t>
            </a:r>
            <a:r>
              <a:rPr lang="en-US" dirty="0">
                <a:hlinkClick r:id="rId3"/>
              </a:rPr>
              <a:t>OpenAPI 3.0 specification</a:t>
            </a:r>
            <a:r>
              <a:rPr lang="en-US" dirty="0"/>
              <a:t> for ASP.NET Core 9.0</a:t>
            </a:r>
          </a:p>
          <a:p>
            <a:r>
              <a:rPr lang="en-US" dirty="0"/>
              <a:t>Describes your applications’ APIs in a machine-readable format</a:t>
            </a:r>
          </a:p>
          <a:p>
            <a:r>
              <a:rPr lang="en-US" dirty="0"/>
              <a:t>Alternative implementation to </a:t>
            </a:r>
            <a:r>
              <a:rPr lang="en-US" dirty="0">
                <a:hlinkClick r:id="rId4"/>
              </a:rPr>
              <a:t>NSwag</a:t>
            </a:r>
            <a:r>
              <a:rPr lang="en-US" dirty="0"/>
              <a:t> and </a:t>
            </a:r>
            <a:r>
              <a:rPr lang="en-US" dirty="0">
                <a:hlinkClick r:id="rId5"/>
              </a:rPr>
              <a:t>Swashbuckle.AspNetCore</a:t>
            </a:r>
            <a:r>
              <a:rPr lang="en-US" dirty="0"/>
              <a:t>.</a:t>
            </a:r>
          </a:p>
          <a:p>
            <a:r>
              <a:rPr lang="en-US" dirty="0"/>
              <a:t>Built on top of .NET 9’s new JsonSchemaExporter API</a:t>
            </a:r>
          </a:p>
          <a:p>
            <a:r>
              <a:rPr lang="en-US" dirty="0"/>
              <a:t>Supports native AoT scenarios</a:t>
            </a:r>
          </a:p>
          <a:p>
            <a:r>
              <a:rPr lang="en-US" dirty="0"/>
              <a:t>Fast! (</a:t>
            </a:r>
            <a:r>
              <a:rPr lang="en-US" dirty="0">
                <a:hlinkClick r:id="rId6"/>
              </a:rPr>
              <a:t>Benchmarks</a:t>
            </a:r>
            <a:r>
              <a:rPr lang="en-US" dirty="0"/>
              <a:t>)</a:t>
            </a:r>
          </a:p>
        </p:txBody>
      </p:sp>
      <p:pic>
        <p:nvPicPr>
          <p:cNvPr id="7" name="Picture 6" descr="A benchmark result from BenchmarkDotNet showing the result for ASP.NET Core, NSwag and Swashbuckle.AspNetCore to generate an Open API document.&#10;&#10;ASP.NET Core has a mean response time of 767 microseconds and allocates 327KB of memory.&#10;NSwag has a mean response time of 3636 microseconds and allocates 1587KB of memory.&#10;Swashbuckle.AspNetCore has a mean response time of 1641 microseconds and allocates 1118KB of memory.&#10;&#10;The mean and allocations for ASP.NET Core are highlighted showing that it is twice as fast as Swasbuckle.AspNetCore and allocates 3 times less memory.">
            <a:extLst>
              <a:ext uri="{FF2B5EF4-FFF2-40B4-BE49-F238E27FC236}">
                <a16:creationId xmlns:a16="http://schemas.microsoft.com/office/drawing/2014/main" id="{993505F9-0FAF-69A8-1396-C57944115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860" y="2345230"/>
            <a:ext cx="6228731" cy="2472340"/>
          </a:xfrm>
          <a:prstGeom prst="rect">
            <a:avLst/>
          </a:prstGeom>
        </p:spPr>
      </p:pic>
      <p:sp>
        <p:nvSpPr>
          <p:cNvPr id="5" name="Arrow: Right 4" descr="An arrow highlighting the ASP.NET Core benchmark result.">
            <a:extLst>
              <a:ext uri="{FF2B5EF4-FFF2-40B4-BE49-F238E27FC236}">
                <a16:creationId xmlns:a16="http://schemas.microsoft.com/office/drawing/2014/main" id="{BF004855-B61A-9CBC-73A7-1207B2C26F7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718076" y="3826652"/>
            <a:ext cx="1408853" cy="651933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A6D447-5E1E-27FE-5BCD-896408F8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096000" y="3982720"/>
            <a:ext cx="738293" cy="304800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C9CF6D-ADF4-B64E-6672-9AA7D3E6F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49173" y="3982720"/>
            <a:ext cx="738293" cy="304800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E64AC4-293D-B6FD-93C3-C39CB4A661EC}"/>
              </a:ext>
            </a:extLst>
          </p:cNvPr>
          <p:cNvSpPr txBox="1"/>
          <p:nvPr/>
        </p:nvSpPr>
        <p:spPr>
          <a:xfrm>
            <a:off x="9849755" y="3826652"/>
            <a:ext cx="1572546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800" dirty="0">
                <a:solidFill>
                  <a:schemeClr val="accent5"/>
                </a:solidFill>
              </a:rPr>
              <a:t>2x faster</a:t>
            </a:r>
          </a:p>
          <a:p>
            <a:pPr algn="l"/>
            <a:r>
              <a:rPr lang="en-GB" sz="1800" dirty="0">
                <a:solidFill>
                  <a:schemeClr val="accent5"/>
                </a:solidFill>
              </a:rPr>
              <a:t>3x less memory</a:t>
            </a:r>
          </a:p>
        </p:txBody>
      </p:sp>
    </p:spTree>
    <p:extLst>
      <p:ext uri="{BB962C8B-B14F-4D97-AF65-F5344CB8AC3E}">
        <p14:creationId xmlns:p14="http://schemas.microsoft.com/office/powerpoint/2010/main" val="28415559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8AB86F-8EF6-6F58-4765-6E0B447B3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20EA763-339A-930D-7DEA-4AB079EA4E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OpenApiExampleAttribute</a:t>
            </a:r>
            <a:r>
              <a:rPr lang="en-GB" dirty="0"/>
              <a:t>&lt;T&gt;</a:t>
            </a:r>
          </a:p>
        </p:txBody>
      </p:sp>
      <p:pic>
        <p:nvPicPr>
          <p:cNvPr id="8" name="Picture Placeholder 7" descr="A code snippet of the declaration of the OpenApiExampleAttribute&lt;T&gt; class.">
            <a:extLst>
              <a:ext uri="{FF2B5EF4-FFF2-40B4-BE49-F238E27FC236}">
                <a16:creationId xmlns:a16="http://schemas.microsoft.com/office/drawing/2014/main" id="{E12B66B4-B207-F93C-40AC-8B2A4C9B74E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69423" b="-69423"/>
          <a:stretch/>
        </p:blipFill>
        <p:spPr/>
      </p:pic>
      <p:sp>
        <p:nvSpPr>
          <p:cNvPr id="9" name="Rectangle 8" descr="A rectangle highlighting that the attribute derives from the OpenApiExampleProvider&lt;TSchema, TProvider&gt; interface with the same type being used for both generic type arguments, which implements IExampleProvider&lt;T&gt;.">
            <a:extLst>
              <a:ext uri="{FF2B5EF4-FFF2-40B4-BE49-F238E27FC236}">
                <a16:creationId xmlns:a16="http://schemas.microsoft.com/office/drawing/2014/main" id="{769AF6C0-EAC6-1C60-EF2D-BB110ADB5D77}"/>
              </a:ext>
            </a:extLst>
          </p:cNvPr>
          <p:cNvSpPr/>
          <p:nvPr/>
        </p:nvSpPr>
        <p:spPr bwMode="auto">
          <a:xfrm>
            <a:off x="1652955" y="3784209"/>
            <a:ext cx="5127674" cy="31652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2910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5282-D1FC-DE3C-D04F-1906B78DFE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0B6C8900-0A50-DB5C-A863-1AF2544920D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ExampleFormatter.AsJson</a:t>
            </a:r>
            <a:r>
              <a:rPr lang="en-GB" dirty="0"/>
              <a:t>()</a:t>
            </a:r>
          </a:p>
        </p:txBody>
      </p:sp>
      <p:pic>
        <p:nvPicPr>
          <p:cNvPr id="3" name="Picture Placeholder 2" descr="A code snippet of the declaration of the ExampleFormatter class.">
            <a:extLst>
              <a:ext uri="{FF2B5EF4-FFF2-40B4-BE49-F238E27FC236}">
                <a16:creationId xmlns:a16="http://schemas.microsoft.com/office/drawing/2014/main" id="{C49F4A06-D4EF-0C97-3D71-CCFCCC45C0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377" b="62243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5" name="Rectangle 4" descr="A rectangle highlighting the AsJson method implementation.">
            <a:extLst>
              <a:ext uri="{FF2B5EF4-FFF2-40B4-BE49-F238E27FC236}">
                <a16:creationId xmlns:a16="http://schemas.microsoft.com/office/drawing/2014/main" id="{7567FAD0-CA18-9A46-98AF-C04F382BB1BB}"/>
              </a:ext>
            </a:extLst>
          </p:cNvPr>
          <p:cNvSpPr/>
          <p:nvPr/>
        </p:nvSpPr>
        <p:spPr bwMode="auto">
          <a:xfrm>
            <a:off x="2110153" y="2602522"/>
            <a:ext cx="6450038" cy="170922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example being serialized to a JSON string and then deserialized back to a JsonDocument.">
            <a:extLst>
              <a:ext uri="{FF2B5EF4-FFF2-40B4-BE49-F238E27FC236}">
                <a16:creationId xmlns:a16="http://schemas.microsoft.com/office/drawing/2014/main" id="{C401F4A4-6034-AD62-50C1-B6EAE03F823E}"/>
              </a:ext>
            </a:extLst>
          </p:cNvPr>
          <p:cNvSpPr/>
          <p:nvPr/>
        </p:nvSpPr>
        <p:spPr bwMode="auto">
          <a:xfrm>
            <a:off x="2440745" y="3348111"/>
            <a:ext cx="5465298" cy="40796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a TryParse method being called on the JsonDocument instance to return an IOpenApiAny instance.">
            <a:extLst>
              <a:ext uri="{FF2B5EF4-FFF2-40B4-BE49-F238E27FC236}">
                <a16:creationId xmlns:a16="http://schemas.microsoft.com/office/drawing/2014/main" id="{0363117F-F73C-152F-EC10-8E9C9E89C449}"/>
              </a:ext>
            </a:extLst>
          </p:cNvPr>
          <p:cNvSpPr/>
          <p:nvPr/>
        </p:nvSpPr>
        <p:spPr bwMode="auto">
          <a:xfrm>
            <a:off x="2440744" y="3868615"/>
            <a:ext cx="6070209" cy="24618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53992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0A5BB-6F27-6C7F-E93E-483B33D8D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B854D47-F2BF-3D15-D91F-86CEF2D8FF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TryParse</a:t>
            </a:r>
            <a:r>
              <a:rPr lang="en-GB" dirty="0"/>
              <a:t> method for </a:t>
            </a:r>
            <a:r>
              <a:rPr lang="en-GB" dirty="0" err="1"/>
              <a:t>JsonElement</a:t>
            </a:r>
            <a:r>
              <a:rPr lang="en-GB" dirty="0"/>
              <a:t> Part 1</a:t>
            </a:r>
          </a:p>
        </p:txBody>
      </p:sp>
      <p:pic>
        <p:nvPicPr>
          <p:cNvPr id="3" name="Picture Placeholder 2" descr="A code snippet of the declaration of the ExampleFormatter class.">
            <a:extLst>
              <a:ext uri="{FF2B5EF4-FFF2-40B4-BE49-F238E27FC236}">
                <a16:creationId xmlns:a16="http://schemas.microsoft.com/office/drawing/2014/main" id="{FDB2CD52-F80A-299F-9A3F-D091835E28E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6206" b="3841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showing a recursive call to the TryParse method if the JSON element is an array.">
            <a:extLst>
              <a:ext uri="{FF2B5EF4-FFF2-40B4-BE49-F238E27FC236}">
                <a16:creationId xmlns:a16="http://schemas.microsoft.com/office/drawing/2014/main" id="{E7B32886-93E0-886D-EF39-D27BF8518666}"/>
              </a:ext>
            </a:extLst>
          </p:cNvPr>
          <p:cNvSpPr/>
          <p:nvPr/>
        </p:nvSpPr>
        <p:spPr bwMode="auto">
          <a:xfrm>
            <a:off x="2757268" y="1793632"/>
            <a:ext cx="4051496" cy="241260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false and true boolean literals creating an OpenApiBoolean with the appropriate value.">
            <a:extLst>
              <a:ext uri="{FF2B5EF4-FFF2-40B4-BE49-F238E27FC236}">
                <a16:creationId xmlns:a16="http://schemas.microsoft.com/office/drawing/2014/main" id="{835580AB-B398-1EDF-B3A8-204B71D7C53A}"/>
              </a:ext>
            </a:extLst>
          </p:cNvPr>
          <p:cNvSpPr/>
          <p:nvPr/>
        </p:nvSpPr>
        <p:spPr bwMode="auto">
          <a:xfrm>
            <a:off x="2757268" y="4325815"/>
            <a:ext cx="4051496" cy="140676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8651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7A88F-EC70-9CD8-1516-4A5ACF4E3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9E862CE-83C5-AF3B-1017-53234E0B6B2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TryParse</a:t>
            </a:r>
            <a:r>
              <a:rPr lang="en-GB" dirty="0"/>
              <a:t> method for </a:t>
            </a:r>
            <a:r>
              <a:rPr lang="en-GB" dirty="0" err="1"/>
              <a:t>JsonElement</a:t>
            </a:r>
            <a:r>
              <a:rPr lang="en-GB" dirty="0"/>
              <a:t> Part 2</a:t>
            </a:r>
          </a:p>
        </p:txBody>
      </p:sp>
      <p:pic>
        <p:nvPicPr>
          <p:cNvPr id="3" name="Picture Placeholder 2" descr="A code snippet of the declaration of the ExampleFormatter class.">
            <a:extLst>
              <a:ext uri="{FF2B5EF4-FFF2-40B4-BE49-F238E27FC236}">
                <a16:creationId xmlns:a16="http://schemas.microsoft.com/office/drawing/2014/main" id="{636BDC56-A75E-AE94-B1BE-5FD7A80310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2220" b="2400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an OpenApiString being created for JSON strings.">
            <a:extLst>
              <a:ext uri="{FF2B5EF4-FFF2-40B4-BE49-F238E27FC236}">
                <a16:creationId xmlns:a16="http://schemas.microsoft.com/office/drawing/2014/main" id="{403C809A-B3F3-5269-BDEA-8C56E0401C5E}"/>
              </a:ext>
            </a:extLst>
          </p:cNvPr>
          <p:cNvSpPr/>
          <p:nvPr/>
        </p:nvSpPr>
        <p:spPr bwMode="auto">
          <a:xfrm>
            <a:off x="2757268" y="872197"/>
            <a:ext cx="4051496" cy="611945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a recursive call into the TryParse method for each child property of a JSON object.">
            <a:extLst>
              <a:ext uri="{FF2B5EF4-FFF2-40B4-BE49-F238E27FC236}">
                <a16:creationId xmlns:a16="http://schemas.microsoft.com/office/drawing/2014/main" id="{72CBC03F-EB07-0231-4E5C-AA97AC04C3E1}"/>
              </a:ext>
            </a:extLst>
          </p:cNvPr>
          <p:cNvSpPr/>
          <p:nvPr/>
        </p:nvSpPr>
        <p:spPr bwMode="auto">
          <a:xfrm>
            <a:off x="2757268" y="1622473"/>
            <a:ext cx="4051496" cy="244309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that undefined JSON elements are ignored.">
            <a:extLst>
              <a:ext uri="{FF2B5EF4-FFF2-40B4-BE49-F238E27FC236}">
                <a16:creationId xmlns:a16="http://schemas.microsoft.com/office/drawing/2014/main" id="{BB2E8728-FCA2-9EDD-3807-6260744E0AD5}"/>
              </a:ext>
            </a:extLst>
          </p:cNvPr>
          <p:cNvSpPr/>
          <p:nvPr/>
        </p:nvSpPr>
        <p:spPr bwMode="auto">
          <a:xfrm>
            <a:off x="2757268" y="4874456"/>
            <a:ext cx="4051496" cy="66704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9363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DBA4B-F0E3-CDD1-3A7E-7B1F58954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5D78EB-D5A6-50E9-F9D2-7C9D444948A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1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B4EF2638-4B34-3994-8EDE-C75C4F02D5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701" b="81173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5" name="Rectangle 4" descr="A rectangle highlighting that the class implements both the IOpenApiOperationTransformer interface and the IOpenApiSchemaTransformer interface.">
            <a:extLst>
              <a:ext uri="{FF2B5EF4-FFF2-40B4-BE49-F238E27FC236}">
                <a16:creationId xmlns:a16="http://schemas.microsoft.com/office/drawing/2014/main" id="{9465320B-F425-6C78-9068-D4CC090C0957}"/>
              </a:ext>
            </a:extLst>
          </p:cNvPr>
          <p:cNvSpPr/>
          <p:nvPr/>
        </p:nvSpPr>
        <p:spPr bwMode="auto">
          <a:xfrm flipV="1">
            <a:off x="1976512" y="1526344"/>
            <a:ext cx="2018714" cy="37982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he methods implementing the TransformAsync methods for the two OpenAPI transformer interfaces.">
            <a:extLst>
              <a:ext uri="{FF2B5EF4-FFF2-40B4-BE49-F238E27FC236}">
                <a16:creationId xmlns:a16="http://schemas.microsoft.com/office/drawing/2014/main" id="{D71E5084-CDD9-7A4D-8068-FAF0833F7A3F}"/>
              </a:ext>
            </a:extLst>
          </p:cNvPr>
          <p:cNvSpPr/>
          <p:nvPr/>
        </p:nvSpPr>
        <p:spPr bwMode="auto">
          <a:xfrm flipV="1">
            <a:off x="1934310" y="2473569"/>
            <a:ext cx="3348108" cy="295656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3995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1F579-D860-5F73-8CBF-4287356E3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9AE8CE98-FC48-89D2-7040-F17DB8AD2A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2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F26B1A43-537F-2106-6DE7-DA49DB9C58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8013" b="67861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getting all IOpenApiExampleMetadata instances from the operation's endpoint metadata.">
            <a:extLst>
              <a:ext uri="{FF2B5EF4-FFF2-40B4-BE49-F238E27FC236}">
                <a16:creationId xmlns:a16="http://schemas.microsoft.com/office/drawing/2014/main" id="{432B1061-0F32-0C7F-232C-B82E0E9F0544}"/>
              </a:ext>
            </a:extLst>
          </p:cNvPr>
          <p:cNvSpPr/>
          <p:nvPr/>
        </p:nvSpPr>
        <p:spPr bwMode="auto">
          <a:xfrm flipV="1">
            <a:off x="2201593" y="1076178"/>
            <a:ext cx="5071403" cy="85109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trying to add examples for the operation's parameters.">
            <a:extLst>
              <a:ext uri="{FF2B5EF4-FFF2-40B4-BE49-F238E27FC236}">
                <a16:creationId xmlns:a16="http://schemas.microsoft.com/office/drawing/2014/main" id="{6A71A4AE-C04F-3A18-6827-B70BF9C0A8E1}"/>
              </a:ext>
            </a:extLst>
          </p:cNvPr>
          <p:cNvSpPr/>
          <p:nvPr/>
        </p:nvSpPr>
        <p:spPr bwMode="auto">
          <a:xfrm flipV="1">
            <a:off x="2201594" y="2705685"/>
            <a:ext cx="4318782" cy="78310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Rectangle 5" descr="A rectangle highlighting trying to add an example for the request body.">
            <a:extLst>
              <a:ext uri="{FF2B5EF4-FFF2-40B4-BE49-F238E27FC236}">
                <a16:creationId xmlns:a16="http://schemas.microsoft.com/office/drawing/2014/main" id="{9FC9E910-8D7B-0FBD-B2E0-6971FB080B3A}"/>
              </a:ext>
            </a:extLst>
          </p:cNvPr>
          <p:cNvSpPr/>
          <p:nvPr/>
        </p:nvSpPr>
        <p:spPr bwMode="auto">
          <a:xfrm flipV="1">
            <a:off x="2201594" y="3568503"/>
            <a:ext cx="3791243" cy="69869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 descr="A rectangle highlighting trying to add examples for the operation's responses.">
            <a:extLst>
              <a:ext uri="{FF2B5EF4-FFF2-40B4-BE49-F238E27FC236}">
                <a16:creationId xmlns:a16="http://schemas.microsoft.com/office/drawing/2014/main" id="{B0212395-D9B2-A105-DEBD-60CA2803893F}"/>
              </a:ext>
            </a:extLst>
          </p:cNvPr>
          <p:cNvSpPr/>
          <p:nvPr/>
        </p:nvSpPr>
        <p:spPr bwMode="auto">
          <a:xfrm flipV="1">
            <a:off x="2201593" y="4346914"/>
            <a:ext cx="4543865" cy="17584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 8" descr="A rectangle highlighting the code to get the example for a type for an OpenAPI schema.">
            <a:extLst>
              <a:ext uri="{FF2B5EF4-FFF2-40B4-BE49-F238E27FC236}">
                <a16:creationId xmlns:a16="http://schemas.microsoft.com/office/drawing/2014/main" id="{1B81102B-EFFB-5345-8A0B-590776F1656B}"/>
              </a:ext>
            </a:extLst>
          </p:cNvPr>
          <p:cNvSpPr/>
          <p:nvPr/>
        </p:nvSpPr>
        <p:spPr bwMode="auto">
          <a:xfrm flipV="1">
            <a:off x="1941342" y="4775981"/>
            <a:ext cx="5071402" cy="129422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1342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3226-91C8-29E1-EC04-E0ED1E705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C6F88B5-80DE-EEB6-36D1-EF4CD6ECDE5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3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59714E27-F1A6-FA5D-E4E3-BC3FD6DE9D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29731" b="56143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rying to get the MethodInfo for an operation.">
            <a:extLst>
              <a:ext uri="{FF2B5EF4-FFF2-40B4-BE49-F238E27FC236}">
                <a16:creationId xmlns:a16="http://schemas.microsoft.com/office/drawing/2014/main" id="{57972210-6E9C-975C-05A1-CD6D42017E70}"/>
              </a:ext>
            </a:extLst>
          </p:cNvPr>
          <p:cNvSpPr/>
          <p:nvPr/>
        </p:nvSpPr>
        <p:spPr bwMode="auto">
          <a:xfrm flipV="1">
            <a:off x="2201593" y="2293034"/>
            <a:ext cx="4761915" cy="90736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iterating over the parameters of the operation.">
            <a:extLst>
              <a:ext uri="{FF2B5EF4-FFF2-40B4-BE49-F238E27FC236}">
                <a16:creationId xmlns:a16="http://schemas.microsoft.com/office/drawing/2014/main" id="{41C0688C-4CE1-8C09-49D5-900CC96627AF}"/>
              </a:ext>
            </a:extLst>
          </p:cNvPr>
          <p:cNvSpPr/>
          <p:nvPr/>
        </p:nvSpPr>
        <p:spPr bwMode="auto">
          <a:xfrm flipV="1">
            <a:off x="2201593" y="3263703"/>
            <a:ext cx="5605976" cy="189913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Rectangle 4" descr="A rectangle highlighting finding the method argument that matches the OpenAPI operation parameter and setting the example metadata for it.">
            <a:extLst>
              <a:ext uri="{FF2B5EF4-FFF2-40B4-BE49-F238E27FC236}">
                <a16:creationId xmlns:a16="http://schemas.microsoft.com/office/drawing/2014/main" id="{56DEB655-9DC3-368C-A266-1E3AFC9D9784}"/>
              </a:ext>
            </a:extLst>
          </p:cNvPr>
          <p:cNvSpPr/>
          <p:nvPr/>
        </p:nvSpPr>
        <p:spPr bwMode="auto">
          <a:xfrm flipV="1">
            <a:off x="2757268" y="3861581"/>
            <a:ext cx="4986998" cy="975566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577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  <p:bldP spid="4" grpId="1" animBg="1"/>
      <p:bldP spid="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8AF7A7-57F6-BB53-6B89-637A25F055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BBEB51-A106-E063-9076-EC5345BC8F0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4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565EDE2B-4A4D-8419-BE7C-C83A5EFAFE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39299" b="46575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the method used to add examples to an operation's request body.">
            <a:extLst>
              <a:ext uri="{FF2B5EF4-FFF2-40B4-BE49-F238E27FC236}">
                <a16:creationId xmlns:a16="http://schemas.microsoft.com/office/drawing/2014/main" id="{05FF9158-AB1E-8D2E-89B9-EEEF7C3EA653}"/>
              </a:ext>
            </a:extLst>
          </p:cNvPr>
          <p:cNvSpPr/>
          <p:nvPr/>
        </p:nvSpPr>
        <p:spPr bwMode="auto">
          <a:xfrm flipV="1">
            <a:off x="1941342" y="1624818"/>
            <a:ext cx="7315200" cy="332701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finding the parameter for a BindingSource.Body and then setting its example using the metadata associated with that argument.">
            <a:extLst>
              <a:ext uri="{FF2B5EF4-FFF2-40B4-BE49-F238E27FC236}">
                <a16:creationId xmlns:a16="http://schemas.microsoft.com/office/drawing/2014/main" id="{D6F0C646-0489-CA25-986C-E5B28E421AF5}"/>
              </a:ext>
            </a:extLst>
          </p:cNvPr>
          <p:cNvSpPr/>
          <p:nvPr/>
        </p:nvSpPr>
        <p:spPr bwMode="auto">
          <a:xfrm flipV="1">
            <a:off x="2489981" y="3428999"/>
            <a:ext cx="6696222" cy="44665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3706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280A09-2113-8D1B-DE67-DE39893299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353A430-A2F1-9F95-156C-247565E0402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5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49E6DFEC-F3FF-E911-A933-9616D3E8EC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49440" b="36434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getting any IExampleMetadataProvider that matches the current response's type.">
            <a:extLst>
              <a:ext uri="{FF2B5EF4-FFF2-40B4-BE49-F238E27FC236}">
                <a16:creationId xmlns:a16="http://schemas.microsoft.com/office/drawing/2014/main" id="{0C0FA39C-297D-89EE-D8B7-F33D2AD6CE65}"/>
              </a:ext>
            </a:extLst>
          </p:cNvPr>
          <p:cNvSpPr/>
          <p:nvPr/>
        </p:nvSpPr>
        <p:spPr bwMode="auto">
          <a:xfrm>
            <a:off x="2757268" y="3685735"/>
            <a:ext cx="4044461" cy="513471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setting the example for a media type of a response using the example metadata's GenerateExample() method.">
            <a:extLst>
              <a:ext uri="{FF2B5EF4-FFF2-40B4-BE49-F238E27FC236}">
                <a16:creationId xmlns:a16="http://schemas.microsoft.com/office/drawing/2014/main" id="{FF9625C8-9FF2-1FE1-8DAB-D505701B2E70}"/>
              </a:ext>
            </a:extLst>
          </p:cNvPr>
          <p:cNvSpPr/>
          <p:nvPr/>
        </p:nvSpPr>
        <p:spPr bwMode="auto">
          <a:xfrm>
            <a:off x="2954216" y="5162843"/>
            <a:ext cx="3995224" cy="30949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65495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7B37DE-C82D-302F-2119-7AB4F7E20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352B3-68A1-3567-8DBC-3F5539B3CF2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6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02C19788-0FB4-339D-DD4D-CC54F4FD316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62305" b="23569"/>
          <a:stretch/>
        </p:blipFill>
        <p:spPr>
          <a:xfrm>
            <a:off x="1175732" y="656287"/>
            <a:ext cx="9840535" cy="5545426"/>
          </a:xfrm>
        </p:spPr>
      </p:pic>
    </p:spTree>
    <p:extLst>
      <p:ext uri="{BB962C8B-B14F-4D97-AF65-F5344CB8AC3E}">
        <p14:creationId xmlns:p14="http://schemas.microsoft.com/office/powerpoint/2010/main" val="45301960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63EA7-D398-42E3-CA34-2BD4AD0ED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66961-0208-9945-AF93-B4BEB1DCF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03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CF996-163A-9957-5541-AF6C35E2DC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2613" y="3713931"/>
            <a:ext cx="7285174" cy="492443"/>
          </a:xfrm>
        </p:spPr>
        <p:txBody>
          <a:bodyPr/>
          <a:lstStyle/>
          <a:p>
            <a:r>
              <a:rPr lang="en-US" dirty="0"/>
              <a:t>Out-of-the-box Experience 📦</a:t>
            </a:r>
          </a:p>
        </p:txBody>
      </p:sp>
    </p:spTree>
    <p:extLst>
      <p:ext uri="{BB962C8B-B14F-4D97-AF65-F5344CB8AC3E}">
        <p14:creationId xmlns:p14="http://schemas.microsoft.com/office/powerpoint/2010/main" val="4201535647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07CAE-D47C-D92D-6CDF-701CCDEBB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8E77935-5A9B-7A70-4388-8BB2BB172E5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AddExamplesTransformer</a:t>
            </a:r>
            <a:r>
              <a:rPr lang="en-GB" dirty="0"/>
              <a:t> Part 7</a:t>
            </a:r>
          </a:p>
        </p:txBody>
      </p:sp>
      <p:pic>
        <p:nvPicPr>
          <p:cNvPr id="3" name="Picture Placeholder 2" descr="A code snippet of the implementation of the AddExamplesTransformer class.">
            <a:extLst>
              <a:ext uri="{FF2B5EF4-FFF2-40B4-BE49-F238E27FC236}">
                <a16:creationId xmlns:a16="http://schemas.microsoft.com/office/drawing/2014/main" id="{6C463937-C202-9047-E8D2-B548261AC09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75975" b="9899"/>
          <a:stretch/>
        </p:blipFill>
        <p:spPr>
          <a:xfrm>
            <a:off x="1175732" y="656287"/>
            <a:ext cx="9840535" cy="5545426"/>
          </a:xfrm>
        </p:spPr>
      </p:pic>
      <p:sp>
        <p:nvSpPr>
          <p:cNvPr id="2" name="Rectangle 1" descr="A rectangle highlighting fields of ConcurrencyDictionary&lt;K, V&gt; used to cache method, parameter and type caches for example metadata.">
            <a:extLst>
              <a:ext uri="{FF2B5EF4-FFF2-40B4-BE49-F238E27FC236}">
                <a16:creationId xmlns:a16="http://schemas.microsoft.com/office/drawing/2014/main" id="{4F0C9D8B-B712-E428-8A7C-37F355544026}"/>
              </a:ext>
            </a:extLst>
          </p:cNvPr>
          <p:cNvSpPr/>
          <p:nvPr/>
        </p:nvSpPr>
        <p:spPr bwMode="auto">
          <a:xfrm flipV="1">
            <a:off x="2187526" y="1547446"/>
            <a:ext cx="8194430" cy="54864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Rectangle 3" descr="A rectangle highlighting a call to the GetExampleMetadata() extension method for a MethodInfo.">
            <a:extLst>
              <a:ext uri="{FF2B5EF4-FFF2-40B4-BE49-F238E27FC236}">
                <a16:creationId xmlns:a16="http://schemas.microsoft.com/office/drawing/2014/main" id="{68DFAA5E-141B-8922-6152-A30F6E3CF9A5}"/>
              </a:ext>
            </a:extLst>
          </p:cNvPr>
          <p:cNvSpPr/>
          <p:nvPr/>
        </p:nvSpPr>
        <p:spPr bwMode="auto">
          <a:xfrm flipV="1">
            <a:off x="6661052" y="3207434"/>
            <a:ext cx="1765496" cy="274320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4441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5B9A8-F531-5BE4-F6B8-967847F37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465F266-B050-2538-F2ED-34A8470679D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615553"/>
            <a:ext cx="5443720" cy="61555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 err="1"/>
              <a:t>ReflectionExtensions</a:t>
            </a:r>
            <a:endParaRPr lang="en-GB" dirty="0"/>
          </a:p>
        </p:txBody>
      </p:sp>
      <p:pic>
        <p:nvPicPr>
          <p:cNvPr id="8" name="Picture Placeholder 7" descr="A code snippet of the implementation of some extension methods, named ReflectionExtensions.">
            <a:extLst>
              <a:ext uri="{FF2B5EF4-FFF2-40B4-BE49-F238E27FC236}">
                <a16:creationId xmlns:a16="http://schemas.microsoft.com/office/drawing/2014/main" id="{500A515A-9037-681C-1CDE-E3BE6F8BF50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18960" b="-18960"/>
          <a:stretch/>
        </p:blipFill>
        <p:spPr/>
      </p:pic>
      <p:sp>
        <p:nvSpPr>
          <p:cNvPr id="9" name="Rectangle 8" descr="A rectangle highlighting the use of the GetCustomAttributes() method on an instance of ParameterInfo to get any that implement IOpenApiExampleMetadata.">
            <a:extLst>
              <a:ext uri="{FF2B5EF4-FFF2-40B4-BE49-F238E27FC236}">
                <a16:creationId xmlns:a16="http://schemas.microsoft.com/office/drawing/2014/main" id="{A0983F57-BE41-E359-D713-3A6E8934912C}"/>
              </a:ext>
            </a:extLst>
          </p:cNvPr>
          <p:cNvSpPr/>
          <p:nvPr/>
        </p:nvSpPr>
        <p:spPr bwMode="auto">
          <a:xfrm>
            <a:off x="1934308" y="3643532"/>
            <a:ext cx="6689187" cy="464234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620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F13515-72DF-FB71-0A34-27FFE9DBF6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244DD52-28CE-E443-C129-3DBB04482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Larger Example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EF84F66-6074-D41A-C35A-682DA683FDA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276999"/>
          </a:xfrm>
        </p:spPr>
        <p:txBody>
          <a:bodyPr/>
          <a:lstStyle/>
          <a:p>
            <a:r>
              <a:rPr lang="en-US" dirty="0"/>
              <a:t>Documenting a request and multiple responses</a:t>
            </a:r>
          </a:p>
        </p:txBody>
      </p:sp>
    </p:spTree>
    <p:extLst>
      <p:ext uri="{BB962C8B-B14F-4D97-AF65-F5344CB8AC3E}">
        <p14:creationId xmlns:p14="http://schemas.microsoft.com/office/powerpoint/2010/main" val="132067105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476307-98B0-D074-EDA9-2977D372E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D2CFE3-E3FF-BE0A-7275-CF976D8B0EB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HTTP Post Request Example</a:t>
            </a:r>
          </a:p>
        </p:txBody>
      </p:sp>
      <p:pic>
        <p:nvPicPr>
          <p:cNvPr id="5" name="Picture Placeholder 4" descr="A screenshot of the Swagger UI for an API endpoint to POST a body to hash a string, showing the operation's parameters.">
            <a:extLst>
              <a:ext uri="{FF2B5EF4-FFF2-40B4-BE49-F238E27FC236}">
                <a16:creationId xmlns:a16="http://schemas.microsoft.com/office/drawing/2014/main" id="{74BBB796-35BD-073E-1FE5-32F73429E0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t="1268" b="1268"/>
          <a:stretch/>
        </p:blipFill>
        <p:spPr/>
      </p:pic>
      <p:sp>
        <p:nvSpPr>
          <p:cNvPr id="6" name="Rectangle 5" descr="A rectangle highlighting the JSON request example for hashing a plaintext string using SHA-256 encoded as base64.">
            <a:extLst>
              <a:ext uri="{FF2B5EF4-FFF2-40B4-BE49-F238E27FC236}">
                <a16:creationId xmlns:a16="http://schemas.microsoft.com/office/drawing/2014/main" id="{8D0B8C46-5D2D-BD47-6A4F-29E058DBC2C0}"/>
              </a:ext>
            </a:extLst>
          </p:cNvPr>
          <p:cNvSpPr/>
          <p:nvPr/>
        </p:nvSpPr>
        <p:spPr bwMode="auto">
          <a:xfrm>
            <a:off x="1596684" y="3362178"/>
            <a:ext cx="3151162" cy="745588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7354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70C314-C48C-0F1F-11F2-87D84CE8D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71275259-CB75-6F08-D543-2763EEA1F0A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1231106"/>
            <a:ext cx="5443720" cy="1231106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HTTP Post Response Examples</a:t>
            </a:r>
          </a:p>
        </p:txBody>
      </p:sp>
      <p:pic>
        <p:nvPicPr>
          <p:cNvPr id="8" name="Picture Placeholder 7" descr="A screenshot of the Swagger UI for an API endpoint to POST a body to hash a string, showing the operation's responses.">
            <a:extLst>
              <a:ext uri="{FF2B5EF4-FFF2-40B4-BE49-F238E27FC236}">
                <a16:creationId xmlns:a16="http://schemas.microsoft.com/office/drawing/2014/main" id="{0F6E4A95-B3C2-7520-9179-50CE2A7DA1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6" r="26"/>
          <a:stretch/>
        </p:blipFill>
        <p:spPr/>
      </p:pic>
      <p:sp>
        <p:nvSpPr>
          <p:cNvPr id="9" name="Rectangle 8" descr="A rectangle highlighting the example hash response for a HTTP 200 response from the API endpoint.">
            <a:extLst>
              <a:ext uri="{FF2B5EF4-FFF2-40B4-BE49-F238E27FC236}">
                <a16:creationId xmlns:a16="http://schemas.microsoft.com/office/drawing/2014/main" id="{0403878F-E9E8-777E-1112-DE86A9256375}"/>
              </a:ext>
            </a:extLst>
          </p:cNvPr>
          <p:cNvSpPr/>
          <p:nvPr/>
        </p:nvSpPr>
        <p:spPr bwMode="auto">
          <a:xfrm>
            <a:off x="1997611" y="3298874"/>
            <a:ext cx="3066758" cy="675249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 descr="A rectangle highlighting the example ProblemDetails response for an HTTP 400 response from the API's endpoint.">
            <a:extLst>
              <a:ext uri="{FF2B5EF4-FFF2-40B4-BE49-F238E27FC236}">
                <a16:creationId xmlns:a16="http://schemas.microsoft.com/office/drawing/2014/main" id="{DD75B081-C65A-98D6-BA80-A5CD7AB52CA6}"/>
              </a:ext>
            </a:extLst>
          </p:cNvPr>
          <p:cNvSpPr/>
          <p:nvPr/>
        </p:nvSpPr>
        <p:spPr bwMode="auto">
          <a:xfrm>
            <a:off x="1997610" y="5019821"/>
            <a:ext cx="3327011" cy="1057422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215285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he .NET Bot mascot in a hovercar.">
            <a:extLst>
              <a:ext uri="{FF2B5EF4-FFF2-40B4-BE49-F238E27FC236}">
                <a16:creationId xmlns:a16="http://schemas.microsoft.com/office/drawing/2014/main" id="{A115E4D9-B122-413E-58FB-520F75D9F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426" y="136777"/>
            <a:ext cx="8317147" cy="3052692"/>
          </a:xfrm>
          <a:prstGeom prst="rect">
            <a:avLst/>
          </a:prstGeom>
        </p:spPr>
      </p:pic>
      <p:sp>
        <p:nvSpPr>
          <p:cNvPr id="8" name="Rounded Rectangle 21">
            <a:extLst>
              <a:ext uri="{FF2B5EF4-FFF2-40B4-BE49-F238E27FC236}">
                <a16:creationId xmlns:a16="http://schemas.microsoft.com/office/drawing/2014/main" id="{92515D89-6192-CEE8-4364-96072161B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67543" y="3026519"/>
            <a:ext cx="9056914" cy="2458828"/>
          </a:xfrm>
          <a:prstGeom prst="roundRect">
            <a:avLst>
              <a:gd name="adj" fmla="val 14006"/>
            </a:avLst>
          </a:prstGeom>
          <a:solidFill>
            <a:srgbClr val="F4F3F5"/>
          </a:solidFill>
          <a:effectLst>
            <a:outerShdw blurRad="63500" dist="127000" dir="2700000" algn="tl" rotWithShape="0">
              <a:srgbClr val="B1B3B3">
                <a:alpha val="50000"/>
              </a:srgbClr>
            </a:outerShdw>
          </a:effectLst>
        </p:spPr>
        <p:txBody>
          <a:bodyPr wrap="square" lIns="0" tIns="0" rIns="0" bIns="0" anchor="t" anchorCtr="0">
            <a:noAutofit/>
          </a:bodyPr>
          <a:lstStyle/>
          <a:p>
            <a:pPr marL="0" marR="0" lvl="0" indent="0" algn="ctr" defTabSz="91436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 w="3175">
                <a:noFill/>
              </a:ln>
              <a:solidFill>
                <a:srgbClr val="3A20A0"/>
              </a:solidFill>
              <a:effectLst/>
              <a:uLnTx/>
              <a:uFillTx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4" name="Rounded Rectangle 21">
            <a:extLst>
              <a:ext uri="{FF2B5EF4-FFF2-40B4-BE49-F238E27FC236}">
                <a16:creationId xmlns:a16="http://schemas.microsoft.com/office/drawing/2014/main" id="{49299B9A-85C7-A1B5-CFBE-383CA0A987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600" y="2047647"/>
            <a:ext cx="10972800" cy="133418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85000">
                <a:srgbClr val="3803DB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63500" dist="1270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367" fontAlgn="base">
              <a:spcBef>
                <a:spcPct val="0"/>
              </a:spcBef>
              <a:spcAft>
                <a:spcPct val="0"/>
              </a:spcAft>
            </a:pPr>
            <a:endParaRPr lang="en-US" sz="1600" b="1" kern="0">
              <a:ln w="3175">
                <a:noFill/>
              </a:ln>
              <a:gradFill>
                <a:gsLst>
                  <a:gs pos="53933">
                    <a:srgbClr val="FFFFFF"/>
                  </a:gs>
                  <a:gs pos="38000">
                    <a:srgbClr val="FFFFFF"/>
                  </a:gs>
                </a:gsLst>
                <a:path path="circle">
                  <a:fillToRect l="100000" b="100000"/>
                </a:path>
              </a:gradFill>
              <a:latin typeface="Calibri" panose="020F0502020204030204"/>
              <a:cs typeface="Segoe UI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6A1D222-78BC-C7C4-B4D5-9E203C54E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571" y="2047647"/>
            <a:ext cx="6966858" cy="1334182"/>
          </a:xfrm>
        </p:spPr>
        <p:txBody>
          <a:bodyPr anchor="ctr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Get .NET 9</a:t>
            </a:r>
          </a:p>
        </p:txBody>
      </p:sp>
      <p:grpSp>
        <p:nvGrpSpPr>
          <p:cNvPr id="9" name="Group 8" descr="A link to download .NET 9.">
            <a:extLst>
              <a:ext uri="{FF2B5EF4-FFF2-40B4-BE49-F238E27FC236}">
                <a16:creationId xmlns:a16="http://schemas.microsoft.com/office/drawing/2014/main" id="{0371BF1A-FEEE-2AAB-DE1D-8E1FD4F88A66}"/>
              </a:ext>
            </a:extLst>
          </p:cNvPr>
          <p:cNvGrpSpPr/>
          <p:nvPr/>
        </p:nvGrpSpPr>
        <p:grpSpPr>
          <a:xfrm>
            <a:off x="3422457" y="3958129"/>
            <a:ext cx="4535000" cy="1183327"/>
            <a:chOff x="3422457" y="3958129"/>
            <a:chExt cx="4535000" cy="1183327"/>
          </a:xfrm>
        </p:grpSpPr>
        <p:sp>
          <p:nvSpPr>
            <p:cNvPr id="2" name="Content Placeholder 3">
              <a:extLst>
                <a:ext uri="{FF2B5EF4-FFF2-40B4-BE49-F238E27FC236}">
                  <a16:creationId xmlns:a16="http://schemas.microsoft.com/office/drawing/2014/main" id="{B85C2A8D-00A2-77C8-879A-6CCD87F35381}"/>
                </a:ext>
              </a:extLst>
            </p:cNvPr>
            <p:cNvSpPr txBox="1">
              <a:spLocks/>
            </p:cNvSpPr>
            <p:nvPr/>
          </p:nvSpPr>
          <p:spPr>
            <a:xfrm>
              <a:off x="4234543" y="3958129"/>
              <a:ext cx="3722914" cy="118332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2">
                      <a:lumMod val="50000"/>
                    </a:schemeClr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3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Download .NET </a:t>
              </a:r>
              <a:r>
                <a:rPr lang="en-US" sz="3200">
                  <a:solidFill>
                    <a:srgbClr val="333333">
                      <a:lumMod val="50000"/>
                    </a:srgbClr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9</a:t>
              </a:r>
              <a: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 </a:t>
              </a:r>
              <a:br>
                <a: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rgbClr val="333333">
                      <a:lumMod val="50000"/>
                    </a:srgbClr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</a:br>
              <a:r>
                <a:rPr lang="en-US">
                  <a:gradFill>
                    <a:gsLst>
                      <a:gs pos="85000">
                        <a:srgbClr val="3803DB"/>
                      </a:gs>
                      <a:gs pos="0">
                        <a:srgbClr val="C03BC4"/>
                      </a:gs>
                    </a:gsLst>
                    <a:path path="circle">
                      <a:fillToRect l="100000" t="100000"/>
                    </a:path>
                  </a:gra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  <a:hlinkClick r:id="rId4"/>
                </a:rPr>
                <a:t>aka.ms/get-dotnet-9</a:t>
              </a:r>
              <a:endParaRPr lang="en-US">
                <a:gradFill>
                  <a:gsLst>
                    <a:gs pos="85000">
                      <a:srgbClr val="3803DB"/>
                    </a:gs>
                    <a:gs pos="0">
                      <a:srgbClr val="C03BC4"/>
                    </a:gs>
                  </a:gsLst>
                  <a:path path="circle">
                    <a:fillToRect l="100000" t="100000"/>
                  </a:path>
                </a:gra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endParaRPr>
            </a:p>
          </p:txBody>
        </p:sp>
        <p:sp>
          <p:nvSpPr>
            <p:cNvPr id="7" name="Graphic 120">
              <a:extLst>
                <a:ext uri="{FF2B5EF4-FFF2-40B4-BE49-F238E27FC236}">
                  <a16:creationId xmlns:a16="http://schemas.microsoft.com/office/drawing/2014/main" id="{1CF47033-0A51-B025-47F0-F520FF31E53F}"/>
                </a:ext>
              </a:extLst>
            </p:cNvPr>
            <p:cNvSpPr/>
            <p:nvPr/>
          </p:nvSpPr>
          <p:spPr>
            <a:xfrm rot="5400000">
              <a:off x="3422457" y="4054443"/>
              <a:ext cx="699600" cy="699600"/>
            </a:xfrm>
            <a:custGeom>
              <a:avLst/>
              <a:gdLst>
                <a:gd name="connsiteX0" fmla="*/ 190500 w 381000"/>
                <a:gd name="connsiteY0" fmla="*/ 0 h 381000"/>
                <a:gd name="connsiteX1" fmla="*/ 381000 w 381000"/>
                <a:gd name="connsiteY1" fmla="*/ 190500 h 381000"/>
                <a:gd name="connsiteX2" fmla="*/ 190500 w 381000"/>
                <a:gd name="connsiteY2" fmla="*/ 381000 h 381000"/>
                <a:gd name="connsiteX3" fmla="*/ 0 w 381000"/>
                <a:gd name="connsiteY3" fmla="*/ 190500 h 381000"/>
                <a:gd name="connsiteX4" fmla="*/ 190500 w 381000"/>
                <a:gd name="connsiteY4" fmla="*/ 0 h 381000"/>
                <a:gd name="connsiteX5" fmla="*/ 205365 w 381000"/>
                <a:gd name="connsiteY5" fmla="*/ 104184 h 381000"/>
                <a:gd name="connsiteX6" fmla="*/ 203763 w 381000"/>
                <a:gd name="connsiteY6" fmla="*/ 102800 h 381000"/>
                <a:gd name="connsiteX7" fmla="*/ 186949 w 381000"/>
                <a:gd name="connsiteY7" fmla="*/ 102664 h 381000"/>
                <a:gd name="connsiteX8" fmla="*/ 185159 w 381000"/>
                <a:gd name="connsiteY8" fmla="*/ 104184 h 381000"/>
                <a:gd name="connsiteX9" fmla="*/ 183776 w 381000"/>
                <a:gd name="connsiteY9" fmla="*/ 105786 h 381000"/>
                <a:gd name="connsiteX10" fmla="*/ 183640 w 381000"/>
                <a:gd name="connsiteY10" fmla="*/ 122600 h 381000"/>
                <a:gd name="connsiteX11" fmla="*/ 185159 w 381000"/>
                <a:gd name="connsiteY11" fmla="*/ 124389 h 381000"/>
                <a:gd name="connsiteX12" fmla="*/ 236969 w 381000"/>
                <a:gd name="connsiteY12" fmla="*/ 176199 h 381000"/>
                <a:gd name="connsiteX13" fmla="*/ 109524 w 381000"/>
                <a:gd name="connsiteY13" fmla="*/ 176199 h 381000"/>
                <a:gd name="connsiteX14" fmla="*/ 107585 w 381000"/>
                <a:gd name="connsiteY14" fmla="*/ 176329 h 381000"/>
                <a:gd name="connsiteX15" fmla="*/ 95367 w 381000"/>
                <a:gd name="connsiteY15" fmla="*/ 188547 h 381000"/>
                <a:gd name="connsiteX16" fmla="*/ 95236 w 381000"/>
                <a:gd name="connsiteY16" fmla="*/ 190487 h 381000"/>
                <a:gd name="connsiteX17" fmla="*/ 95367 w 381000"/>
                <a:gd name="connsiteY17" fmla="*/ 192426 h 381000"/>
                <a:gd name="connsiteX18" fmla="*/ 107585 w 381000"/>
                <a:gd name="connsiteY18" fmla="*/ 204643 h 381000"/>
                <a:gd name="connsiteX19" fmla="*/ 109524 w 381000"/>
                <a:gd name="connsiteY19" fmla="*/ 204774 h 381000"/>
                <a:gd name="connsiteX20" fmla="*/ 236969 w 381000"/>
                <a:gd name="connsiteY20" fmla="*/ 204774 h 381000"/>
                <a:gd name="connsiteX21" fmla="*/ 185147 w 381000"/>
                <a:gd name="connsiteY21" fmla="*/ 256598 h 381000"/>
                <a:gd name="connsiteX22" fmla="*/ 183764 w 381000"/>
                <a:gd name="connsiteY22" fmla="*/ 258200 h 381000"/>
                <a:gd name="connsiteX23" fmla="*/ 185144 w 381000"/>
                <a:gd name="connsiteY23" fmla="*/ 276802 h 381000"/>
                <a:gd name="connsiteX24" fmla="*/ 203748 w 381000"/>
                <a:gd name="connsiteY24" fmla="*/ 278191 h 381000"/>
                <a:gd name="connsiteX25" fmla="*/ 205350 w 381000"/>
                <a:gd name="connsiteY25" fmla="*/ 276808 h 381000"/>
                <a:gd name="connsiteX26" fmla="*/ 281578 w 381000"/>
                <a:gd name="connsiteY26" fmla="*/ 200608 h 381000"/>
                <a:gd name="connsiteX27" fmla="*/ 282963 w 381000"/>
                <a:gd name="connsiteY27" fmla="*/ 199004 h 381000"/>
                <a:gd name="connsiteX28" fmla="*/ 283101 w 381000"/>
                <a:gd name="connsiteY28" fmla="*/ 182190 h 381000"/>
                <a:gd name="connsiteX29" fmla="*/ 281580 w 381000"/>
                <a:gd name="connsiteY29" fmla="*/ 180400 h 381000"/>
                <a:gd name="connsiteX30" fmla="*/ 205365 w 381000"/>
                <a:gd name="connsiteY30" fmla="*/ 104184 h 381000"/>
                <a:gd name="connsiteX31" fmla="*/ 203763 w 381000"/>
                <a:gd name="connsiteY31" fmla="*/ 102800 h 381000"/>
                <a:gd name="connsiteX32" fmla="*/ 205365 w 381000"/>
                <a:gd name="connsiteY32" fmla="*/ 10418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81000" h="381000">
                  <a:moveTo>
                    <a:pt x="190500" y="0"/>
                  </a:moveTo>
                  <a:cubicBezTo>
                    <a:pt x="295710" y="0"/>
                    <a:pt x="381000" y="85290"/>
                    <a:pt x="381000" y="190500"/>
                  </a:cubicBezTo>
                  <a:cubicBezTo>
                    <a:pt x="381000" y="295709"/>
                    <a:pt x="295710" y="381000"/>
                    <a:pt x="190500" y="381000"/>
                  </a:cubicBezTo>
                  <a:cubicBezTo>
                    <a:pt x="85290" y="381000"/>
                    <a:pt x="0" y="295709"/>
                    <a:pt x="0" y="190500"/>
                  </a:cubicBezTo>
                  <a:cubicBezTo>
                    <a:pt x="0" y="85290"/>
                    <a:pt x="85290" y="0"/>
                    <a:pt x="190500" y="0"/>
                  </a:cubicBezTo>
                  <a:close/>
                  <a:moveTo>
                    <a:pt x="205365" y="104184"/>
                  </a:moveTo>
                  <a:lnTo>
                    <a:pt x="203763" y="102800"/>
                  </a:lnTo>
                  <a:cubicBezTo>
                    <a:pt x="198791" y="99111"/>
                    <a:pt x="191967" y="99066"/>
                    <a:pt x="186949" y="102664"/>
                  </a:cubicBezTo>
                  <a:lnTo>
                    <a:pt x="185159" y="104184"/>
                  </a:lnTo>
                  <a:lnTo>
                    <a:pt x="183776" y="105786"/>
                  </a:lnTo>
                  <a:cubicBezTo>
                    <a:pt x="180088" y="110758"/>
                    <a:pt x="180042" y="117582"/>
                    <a:pt x="183640" y="122600"/>
                  </a:cubicBezTo>
                  <a:lnTo>
                    <a:pt x="185159" y="124389"/>
                  </a:lnTo>
                  <a:lnTo>
                    <a:pt x="236969" y="176199"/>
                  </a:lnTo>
                  <a:lnTo>
                    <a:pt x="109524" y="176199"/>
                  </a:lnTo>
                  <a:lnTo>
                    <a:pt x="107585" y="176329"/>
                  </a:lnTo>
                  <a:cubicBezTo>
                    <a:pt x="101246" y="177190"/>
                    <a:pt x="96227" y="182208"/>
                    <a:pt x="95367" y="188547"/>
                  </a:cubicBezTo>
                  <a:lnTo>
                    <a:pt x="95236" y="190487"/>
                  </a:lnTo>
                  <a:lnTo>
                    <a:pt x="95367" y="192426"/>
                  </a:lnTo>
                  <a:cubicBezTo>
                    <a:pt x="96227" y="198766"/>
                    <a:pt x="101246" y="203784"/>
                    <a:pt x="107585" y="204643"/>
                  </a:cubicBezTo>
                  <a:lnTo>
                    <a:pt x="109524" y="204774"/>
                  </a:lnTo>
                  <a:lnTo>
                    <a:pt x="236969" y="204774"/>
                  </a:lnTo>
                  <a:lnTo>
                    <a:pt x="185147" y="256598"/>
                  </a:lnTo>
                  <a:lnTo>
                    <a:pt x="183764" y="258200"/>
                  </a:lnTo>
                  <a:cubicBezTo>
                    <a:pt x="179613" y="263793"/>
                    <a:pt x="180072" y="271729"/>
                    <a:pt x="185144" y="276802"/>
                  </a:cubicBezTo>
                  <a:cubicBezTo>
                    <a:pt x="190217" y="281877"/>
                    <a:pt x="198153" y="282338"/>
                    <a:pt x="203748" y="278191"/>
                  </a:cubicBezTo>
                  <a:lnTo>
                    <a:pt x="205350" y="276808"/>
                  </a:lnTo>
                  <a:lnTo>
                    <a:pt x="281578" y="200608"/>
                  </a:lnTo>
                  <a:lnTo>
                    <a:pt x="282963" y="199004"/>
                  </a:lnTo>
                  <a:cubicBezTo>
                    <a:pt x="286653" y="194032"/>
                    <a:pt x="286699" y="187208"/>
                    <a:pt x="283101" y="182190"/>
                  </a:cubicBezTo>
                  <a:lnTo>
                    <a:pt x="281580" y="180400"/>
                  </a:lnTo>
                  <a:lnTo>
                    <a:pt x="205365" y="104184"/>
                  </a:lnTo>
                  <a:lnTo>
                    <a:pt x="203763" y="102800"/>
                  </a:lnTo>
                  <a:lnTo>
                    <a:pt x="205365" y="104184"/>
                  </a:lnTo>
                  <a:close/>
                </a:path>
              </a:pathLst>
            </a:custGeom>
            <a:gradFill flip="none" rotWithShape="1">
              <a:gsLst>
                <a:gs pos="85000">
                  <a:srgbClr val="3803DB"/>
                </a:gs>
                <a:gs pos="0">
                  <a:srgbClr val="C03BC4"/>
                </a:gs>
              </a:gsLst>
              <a:path path="circle">
                <a:fillToRect l="100000" b="100000"/>
              </a:path>
              <a:tileRect t="-100000" r="-10000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63500" dist="127000" dir="2700000" algn="tl" rotWithShape="0">
                <a:srgbClr val="454142">
                  <a:alpha val="20000"/>
                </a:srgbClr>
              </a:outerShdw>
            </a:effectLst>
          </p:spPr>
          <p:txBody>
            <a:bodyPr rot="0" spcFirstLastPara="0" vertOverflow="overflow" horzOverflow="overflow" vert="horz" wrap="square" lIns="0" tIns="18288" rIns="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67" fontAlgn="base">
                <a:spcBef>
                  <a:spcPct val="0"/>
                </a:spcBef>
                <a:spcAft>
                  <a:spcPct val="0"/>
                </a:spcAft>
              </a:pPr>
              <a:endParaRPr lang="en-US" sz="1600" b="1" kern="0">
                <a:ln w="3175">
                  <a:noFill/>
                </a:ln>
                <a:gradFill>
                  <a:gsLst>
                    <a:gs pos="53933">
                      <a:srgbClr val="FFFFFF"/>
                    </a:gs>
                    <a:gs pos="3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Calibri" panose="020F0502020204030204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72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4606 L 0 0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4" grpId="0" animBg="1"/>
      <p:bldP spid="4" grpId="1" animBg="1"/>
      <p:bldP spid="5" grpId="0"/>
      <p:bldP spid="5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2EEAA-8623-0D7B-7F1F-1B083A4D3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61709-50B8-211B-8C77-181FC9D6E72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GB" dirty="0"/>
              <a:t>github.com/martincostello/openapi-extensions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51A49F-C841-5C9E-309A-C5068F67B1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The OpenAPI extensions repository on GitHub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CD92C8-600C-58E8-218D-F340F78D50D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156611" y="3233916"/>
            <a:ext cx="3657839" cy="153888"/>
          </a:xfrm>
        </p:spPr>
        <p:txBody>
          <a:bodyPr/>
          <a:lstStyle/>
          <a:p>
            <a:r>
              <a:rPr lang="en-US" dirty="0"/>
              <a:t>github.com/martincostello/dotnet-conf-2024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7518EB9-5717-A70E-895C-D7E0EE709A1A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156611" y="3546375"/>
            <a:ext cx="3657839" cy="153888"/>
          </a:xfrm>
        </p:spPr>
        <p:txBody>
          <a:bodyPr/>
          <a:lstStyle/>
          <a:p>
            <a:r>
              <a:rPr lang="en-US" dirty="0"/>
              <a:t>The sample application used for the demos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6DDF36C-5459-E530-710F-FE8A41E6601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156611" y="4407944"/>
            <a:ext cx="3657839" cy="153888"/>
          </a:xfrm>
        </p:spPr>
        <p:txBody>
          <a:bodyPr/>
          <a:lstStyle/>
          <a:p>
            <a:r>
              <a:rPr lang="en-US" dirty="0"/>
              <a:t>blog.martincostello.com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1A1783A-EADD-1DD8-BBD1-9363FEC1856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156611" y="4720403"/>
            <a:ext cx="3657839" cy="153888"/>
          </a:xfrm>
        </p:spPr>
        <p:txBody>
          <a:bodyPr/>
          <a:lstStyle/>
          <a:p>
            <a:r>
              <a:rPr lang="en-US" dirty="0"/>
              <a:t>My blog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39BC84-0055-63B8-7DE2-E97C1EAF41FB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156611" y="5585580"/>
            <a:ext cx="3657839" cy="153888"/>
          </a:xfrm>
        </p:spPr>
        <p:txBody>
          <a:bodyPr/>
          <a:lstStyle/>
          <a:p>
            <a:r>
              <a:rPr lang="en-US" dirty="0" err="1"/>
              <a:t>Swashbuckle.AspNetCore.SwaggerUI</a:t>
            </a:r>
            <a:r>
              <a:rPr lang="en-US" dirty="0"/>
              <a:t> @ NuGet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27EC610-2D68-33D1-DDB4-1672C9C7301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156611" y="5898039"/>
            <a:ext cx="3657839" cy="153888"/>
          </a:xfrm>
        </p:spPr>
        <p:txBody>
          <a:bodyPr/>
          <a:lstStyle/>
          <a:p>
            <a:r>
              <a:rPr lang="en-US" dirty="0"/>
              <a:t>NuGet package for OpenAPI user interface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F97242-44E5-B651-828F-4819A20FC2B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687048" y="2059888"/>
            <a:ext cx="3657839" cy="153888"/>
          </a:xfrm>
        </p:spPr>
        <p:txBody>
          <a:bodyPr/>
          <a:lstStyle/>
          <a:p>
            <a:r>
              <a:rPr lang="en-US" dirty="0"/>
              <a:t>MartinCostello.OpenApi.Extensions @ NuGet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8E8EC74-055C-4813-B2B6-16756E42E8B9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687048" y="2372347"/>
            <a:ext cx="3657839" cy="153888"/>
          </a:xfrm>
        </p:spPr>
        <p:txBody>
          <a:bodyPr/>
          <a:lstStyle/>
          <a:p>
            <a:r>
              <a:rPr lang="en-US" dirty="0"/>
              <a:t>The OpenAPI extensions NuGet package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0EC5EC4-1992-286E-7EA3-D57DA038AEC3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687048" y="3233916"/>
            <a:ext cx="3657839" cy="153888"/>
          </a:xfrm>
        </p:spPr>
        <p:txBody>
          <a:bodyPr/>
          <a:lstStyle/>
          <a:p>
            <a:r>
              <a:rPr lang="en-US" dirty="0"/>
              <a:t>martincostello.com/slides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98B675-2687-FB6E-A269-4D68C70E9278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687048" y="3546375"/>
            <a:ext cx="3657839" cy="153888"/>
          </a:xfrm>
        </p:spPr>
        <p:txBody>
          <a:bodyPr/>
          <a:lstStyle/>
          <a:p>
            <a:r>
              <a:rPr lang="en-US" dirty="0"/>
              <a:t>The slides for this session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47A820E-B343-3A3C-F7E3-5CC98D4994A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687048" y="4407944"/>
            <a:ext cx="3657839" cy="153888"/>
          </a:xfrm>
        </p:spPr>
        <p:txBody>
          <a:bodyPr/>
          <a:lstStyle/>
          <a:p>
            <a:r>
              <a:rPr lang="en-US" dirty="0"/>
              <a:t>@martin_costello / @martincostello.bsky.social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C10A031-B230-7692-C3DD-7CECF003D5D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7687048" y="4720403"/>
            <a:ext cx="3657839" cy="153888"/>
          </a:xfrm>
        </p:spPr>
        <p:txBody>
          <a:bodyPr/>
          <a:lstStyle/>
          <a:p>
            <a:r>
              <a:rPr lang="en-US" dirty="0"/>
              <a:t>My handles on Twitter/X &amp; Bluesky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A6A908D-DB6A-0E87-9502-48438503A907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687048" y="5585580"/>
            <a:ext cx="3657839" cy="153888"/>
          </a:xfrm>
        </p:spPr>
        <p:txBody>
          <a:bodyPr/>
          <a:lstStyle/>
          <a:p>
            <a:r>
              <a:rPr lang="en-US" dirty="0"/>
              <a:t>github.com/swagger-api/swagger-ui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77E2897-E67E-3490-CE4B-C8167CDE4E4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687048" y="5898039"/>
            <a:ext cx="3657839" cy="153888"/>
          </a:xfrm>
        </p:spPr>
        <p:txBody>
          <a:bodyPr/>
          <a:lstStyle/>
          <a:p>
            <a:r>
              <a:rPr lang="en-US" dirty="0"/>
              <a:t>UI for visualizing OpenAPI documents</a:t>
            </a:r>
          </a:p>
        </p:txBody>
      </p:sp>
    </p:spTree>
    <p:extLst>
      <p:ext uri="{BB962C8B-B14F-4D97-AF65-F5344CB8AC3E}">
        <p14:creationId xmlns:p14="http://schemas.microsoft.com/office/powerpoint/2010/main" val="2203333870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CEE78-38EB-D916-D788-C806908B1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3013502"/>
            <a:ext cx="9144000" cy="830997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86387425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65627B-1C44-F5BF-C25B-3208278D1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AC0F67-8C37-E54E-F1E8-1C2CCDF2C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HTTP API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75B5E0-28F8-07B7-E52B-F4FCED1CD21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427302" y="3652258"/>
            <a:ext cx="7333488" cy="553998"/>
          </a:xfrm>
        </p:spPr>
        <p:txBody>
          <a:bodyPr/>
          <a:lstStyle/>
          <a:p>
            <a:r>
              <a:rPr lang="en-US" dirty="0"/>
              <a:t>Let’s implement a simple HTTP API and add an OpenAPI document to it</a:t>
            </a:r>
          </a:p>
        </p:txBody>
      </p:sp>
    </p:spTree>
    <p:extLst>
      <p:ext uri="{BB962C8B-B14F-4D97-AF65-F5344CB8AC3E}">
        <p14:creationId xmlns:p14="http://schemas.microsoft.com/office/powerpoint/2010/main" val="39162678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EDC70-AEF4-9134-B4E8-A16BE2B29D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91A737-7F1B-C948-878B-E1B19B6E63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5296" y="-2462213"/>
            <a:ext cx="5443720" cy="2462213"/>
          </a:xfr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GB" dirty="0"/>
              <a:t>Add Microsoft.Extensions.ApiDescription.Server</a:t>
            </a:r>
          </a:p>
        </p:txBody>
      </p:sp>
      <p:pic>
        <p:nvPicPr>
          <p:cNvPr id="26" name="Picture Placeholder 25" descr="A csproj file for an ASP.NET Core application. It targets .NET 9 and enabled being published as AoT.&#10;&#10;It has package references for Microsoft.AspNetCore.OpenApi and Microsoft.Extensions.ApiDescription.Server.&#10;&#10;It also sets properties to enable the generation of an OpenAPI document during the build.">
            <a:extLst>
              <a:ext uri="{FF2B5EF4-FFF2-40B4-BE49-F238E27FC236}">
                <a16:creationId xmlns:a16="http://schemas.microsoft.com/office/drawing/2014/main" id="{6C79A619-FFCE-F0D7-C727-81A2932FF18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20350" b="-20350"/>
          <a:stretch/>
        </p:blipFill>
        <p:spPr/>
      </p:pic>
      <p:sp>
        <p:nvSpPr>
          <p:cNvPr id="4" name="Rectangle 3" descr="A rectangle highlighting the package reference for Microsoft.Extensions.ApiDescription.Serer and the MSBuild properties to enable build-time generation of an OpenAPI document.">
            <a:extLst>
              <a:ext uri="{FF2B5EF4-FFF2-40B4-BE49-F238E27FC236}">
                <a16:creationId xmlns:a16="http://schemas.microsoft.com/office/drawing/2014/main" id="{49DB455B-5396-018E-4F1C-E272F49CAA86}"/>
              </a:ext>
            </a:extLst>
          </p:cNvPr>
          <p:cNvSpPr/>
          <p:nvPr/>
        </p:nvSpPr>
        <p:spPr bwMode="auto">
          <a:xfrm>
            <a:off x="1835572" y="3487002"/>
            <a:ext cx="8564021" cy="1105317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 1" descr="A rectangle highlighting the Microsoft.AspNetCore.OpenApi package reference.">
            <a:extLst>
              <a:ext uri="{FF2B5EF4-FFF2-40B4-BE49-F238E27FC236}">
                <a16:creationId xmlns:a16="http://schemas.microsoft.com/office/drawing/2014/main" id="{09C25850-82E3-AE33-FD38-789F0BBE2E78}"/>
              </a:ext>
            </a:extLst>
          </p:cNvPr>
          <p:cNvSpPr/>
          <p:nvPr/>
        </p:nvSpPr>
        <p:spPr bwMode="auto">
          <a:xfrm>
            <a:off x="2013045" y="3236271"/>
            <a:ext cx="5636525" cy="305323"/>
          </a:xfrm>
          <a:prstGeom prst="rect">
            <a:avLst/>
          </a:prstGeom>
          <a:noFill/>
          <a:ln w="28575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GB" sz="2000" dirty="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5885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2" grpId="1" animBg="1"/>
    </p:bldLst>
  </p:timing>
</p:sld>
</file>

<file path=ppt/theme/theme1.xml><?xml version="1.0" encoding="utf-8"?>
<a:theme xmlns:a="http://schemas.openxmlformats.org/drawingml/2006/main" name="Azure 2023 Template">
  <a:themeElements>
    <a:clrScheme name="Custom 20">
      <a:dk1>
        <a:srgbClr val="333333"/>
      </a:dk1>
      <a:lt1>
        <a:srgbClr val="FFFFFF"/>
      </a:lt1>
      <a:dk2>
        <a:srgbClr val="190449"/>
      </a:dk2>
      <a:lt2>
        <a:srgbClr val="FAFAFA"/>
      </a:lt2>
      <a:accent1>
        <a:srgbClr val="4F2BD3"/>
      </a:accent1>
      <a:accent2>
        <a:srgbClr val="E566CC"/>
      </a:accent2>
      <a:accent3>
        <a:srgbClr val="FA94A1"/>
      </a:accent3>
      <a:accent4>
        <a:srgbClr val="29C2D0"/>
      </a:accent4>
      <a:accent5>
        <a:srgbClr val="D502AA"/>
      </a:accent5>
      <a:accent6>
        <a:srgbClr val="0B6BFF"/>
      </a:accent6>
      <a:hlink>
        <a:srgbClr val="502AD4"/>
      </a:hlink>
      <a:folHlink>
        <a:srgbClr val="D502AA"/>
      </a:folHlink>
    </a:clrScheme>
    <a:fontScheme name="Custom 4">
      <a:majorFont>
        <a:latin typeface="Segoe Sans Text Semibold"/>
        <a:ea typeface=""/>
        <a:cs typeface=""/>
      </a:majorFont>
      <a:minorFont>
        <a:latin typeface="Segoe Sans Tex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Presentation1" id="{662DC8C9-CFC0-405F-82A1-B248626FCAE6}" vid="{49C91371-712F-49B7-AFEB-59DA86371DF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38D393254D930438EAEFA57144E97A1" ma:contentTypeVersion="25" ma:contentTypeDescription="Create a new document." ma:contentTypeScope="" ma:versionID="aa337274a6e4f0f9ab0c529ae03cafeb">
  <xsd:schema xmlns:xsd="http://www.w3.org/2001/XMLSchema" xmlns:xs="http://www.w3.org/2001/XMLSchema" xmlns:p="http://schemas.microsoft.com/office/2006/metadata/properties" xmlns:ns1="http://schemas.microsoft.com/sharepoint/v3" xmlns:ns2="ed971524-76e7-40a8-a01a-f99956bd178c" xmlns:ns3="b0e4521d-181b-4aee-b4a8-952b2bc14729" xmlns:ns4="230e9df3-be65-4c73-a93b-d1236ebd677e" targetNamespace="http://schemas.microsoft.com/office/2006/metadata/properties" ma:root="true" ma:fieldsID="d6ea78b6e8858fc99f2c8ddd30897b1b" ns1:_="" ns2:_="" ns3:_="" ns4:_="">
    <xsd:import namespace="http://schemas.microsoft.com/sharepoint/v3"/>
    <xsd:import namespace="ed971524-76e7-40a8-a01a-f99956bd178c"/>
    <xsd:import namespace="b0e4521d-181b-4aee-b4a8-952b2bc14729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2:MediaServiceDateTaken" minOccurs="0"/>
                <xsd:element ref="ns2:MediaServiceAutoTag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1:_ip_UnifiedCompliancePolicyProperties" minOccurs="0"/>
                <xsd:element ref="ns1:_ip_UnifiedCompliancePolicyUIAction" minOccurs="0"/>
                <xsd:element ref="ns2:_Flow_SignoffStatus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Created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971524-76e7-40a8-a01a-f99956bd17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Flow_SignoffStatus" ma:index="24" nillable="true" ma:displayName="Sign-off status" ma:internalName="Sign_x002d_off_x0020_status">
      <xsd:simpleType>
        <xsd:restriction base="dms:Text"/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7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CreatedDate" ma:index="32" nillable="true" ma:displayName="Created Date" ma:format="DateOnly" ma:internalName="Created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e4521d-181b-4aee-b4a8-952b2bc14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2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3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8" nillable="true" ma:displayName="Taxonomy Catch All Column" ma:hidden="true" ma:list="{4878c228-8058-4046-9772-52152af8f71f}" ma:internalName="TaxCatchAll" ma:showField="CatchAllData" ma:web="b0e4521d-181b-4aee-b4a8-952b2bc1472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72D3392-704F-4677-B1C8-F1E00F675E4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CB54934-7202-4998-B9DC-3328E9A9B84B}">
  <ds:schemaRefs>
    <ds:schemaRef ds:uri="230e9df3-be65-4c73-a93b-d1236ebd677e"/>
    <ds:schemaRef ds:uri="b0e4521d-181b-4aee-b4a8-952b2bc14729"/>
    <ds:schemaRef ds:uri="ed971524-76e7-40a8-a01a-f99956bd17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87867195-f2b8-4ac2-b0b6-6bb73cb33af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Microsoft-Azure-PowerPoint-Template</Template>
  <TotalTime>0</TotalTime>
  <Words>7988</Words>
  <Application>Microsoft Office PowerPoint</Application>
  <PresentationFormat>Widescreen</PresentationFormat>
  <Paragraphs>1376</Paragraphs>
  <Slides>77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6" baseType="lpstr">
      <vt:lpstr>Segoe Sans Text</vt:lpstr>
      <vt:lpstr>Arial</vt:lpstr>
      <vt:lpstr>Calibri</vt:lpstr>
      <vt:lpstr>Segoe UI</vt:lpstr>
      <vt:lpstr>Open Sans</vt:lpstr>
      <vt:lpstr>Wingdings</vt:lpstr>
      <vt:lpstr>Cascadia Code</vt:lpstr>
      <vt:lpstr>Open Sans SemiBold</vt:lpstr>
      <vt:lpstr>Azure 2023 Template</vt:lpstr>
      <vt:lpstr>Extending ASP.NET Core OpenAPI</vt:lpstr>
      <vt:lpstr>Agenda</vt:lpstr>
      <vt:lpstr>01</vt:lpstr>
      <vt:lpstr>Martin Costello</vt:lpstr>
      <vt:lpstr>02</vt:lpstr>
      <vt:lpstr>Microsoft.AspNetCore.OpenApi</vt:lpstr>
      <vt:lpstr>03</vt:lpstr>
      <vt:lpstr>Sample HTTP API</vt:lpstr>
      <vt:lpstr>Add Microsoft.Extensions.ApiDescription.Server</vt:lpstr>
      <vt:lpstr>Program.cs</vt:lpstr>
      <vt:lpstr>Voilà – an OpenAPI document</vt:lpstr>
      <vt:lpstr>Add Swagger UI</vt:lpstr>
      <vt:lpstr>Add Swagger UI code</vt:lpstr>
      <vt:lpstr>Swagger UI document</vt:lpstr>
      <vt:lpstr>API Operation</vt:lpstr>
      <vt:lpstr>API Response Description</vt:lpstr>
      <vt:lpstr>CurrentTime Schema</vt:lpstr>
      <vt:lpstr>Response Schema Property Types</vt:lpstr>
      <vt:lpstr>04</vt:lpstr>
      <vt:lpstr>Extend the OpenAPI document</vt:lpstr>
      <vt:lpstr>OpenAPI Extensions for ASP.NET Core</vt:lpstr>
      <vt:lpstr>OpenAPI Extension Features</vt:lpstr>
      <vt:lpstr>Project File With Extensions Added</vt:lpstr>
      <vt:lpstr>Add OpenAPI Extensions</vt:lpstr>
      <vt:lpstr>Add Example for Response</vt:lpstr>
      <vt:lpstr>API Endpoint with Improvements</vt:lpstr>
      <vt:lpstr>The extended response </vt:lpstr>
      <vt:lpstr>The improved CurrentTime schema</vt:lpstr>
      <vt:lpstr>The CurrentTime schema with the extensions</vt:lpstr>
      <vt:lpstr>The extended OpenAPI document</vt:lpstr>
      <vt:lpstr>Operation response examples</vt:lpstr>
      <vt:lpstr>05</vt:lpstr>
      <vt:lpstr>Transformers 🤖</vt:lpstr>
      <vt:lpstr>What are transformers?</vt:lpstr>
      <vt:lpstr>Transformers x3</vt:lpstr>
      <vt:lpstr>IOpenApiDocumentTransformer</vt:lpstr>
      <vt:lpstr>Configuring the transformers</vt:lpstr>
      <vt:lpstr>AddOpenApiExtensions definition part 1</vt:lpstr>
      <vt:lpstr>AddOpenApiExtensions definition part 2</vt:lpstr>
      <vt:lpstr>AddOpenApiExtensions definition part 3</vt:lpstr>
      <vt:lpstr>Adding descriptions</vt:lpstr>
      <vt:lpstr>OpenApiResponseAttribute definition</vt:lpstr>
      <vt:lpstr>ProducesOpenApiResponse method definition</vt:lpstr>
      <vt:lpstr>AddResponseDescriptionsTransformer definition part 1</vt:lpstr>
      <vt:lpstr>AddParameterDescriptionsTransformer definition part 2</vt:lpstr>
      <vt:lpstr>AddParameterDescriptionsTransformer definition part 3</vt:lpstr>
      <vt:lpstr>AddParameterDescriptionsTransformer definition part 4</vt:lpstr>
      <vt:lpstr>Adding XML documentation</vt:lpstr>
      <vt:lpstr>AddXmlDocumentationTransformer definition part 1</vt:lpstr>
      <vt:lpstr>AddXmlDocumentationTransformer definition part 2</vt:lpstr>
      <vt:lpstr>AddXmlDocumentationTransformer definition part 3</vt:lpstr>
      <vt:lpstr>AddXmlDocumentationTransformer definition part 4</vt:lpstr>
      <vt:lpstr>Adding server URLs</vt:lpstr>
      <vt:lpstr>AddServersTransformer definition part 1</vt:lpstr>
      <vt:lpstr>AddServersTransformer definition part 2</vt:lpstr>
      <vt:lpstr>Adding examples</vt:lpstr>
      <vt:lpstr>IExampleProvider&lt;T&gt;</vt:lpstr>
      <vt:lpstr>IOpenApiExampleMetadata</vt:lpstr>
      <vt:lpstr>OpenApiExampleAttribute&lt;TSchema, TProvider&gt;</vt:lpstr>
      <vt:lpstr>OpenApiExampleAttribute&lt;T&gt;</vt:lpstr>
      <vt:lpstr>ExampleFormatter.AsJson()</vt:lpstr>
      <vt:lpstr>TryParse method for JsonElement Part 1</vt:lpstr>
      <vt:lpstr>TryParse method for JsonElement Part 2</vt:lpstr>
      <vt:lpstr>AddExamplesTransformer Part 1</vt:lpstr>
      <vt:lpstr>AddExamplesTransformer Part 2</vt:lpstr>
      <vt:lpstr>AddExamplesTransformer Part 3</vt:lpstr>
      <vt:lpstr>AddExamplesTransformer Part 4</vt:lpstr>
      <vt:lpstr>AddExamplesTransformer Part 5</vt:lpstr>
      <vt:lpstr>AddExamplesTransformer Part 6</vt:lpstr>
      <vt:lpstr>AddExamplesTransformer Part 7</vt:lpstr>
      <vt:lpstr>ReflectionExtensions</vt:lpstr>
      <vt:lpstr>Larger Example</vt:lpstr>
      <vt:lpstr>HTTP Post Request Example</vt:lpstr>
      <vt:lpstr>HTTP Post Response Examples</vt:lpstr>
      <vt:lpstr>Get .NET 9</vt:lpstr>
      <vt:lpstr>Resources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2024-10-07T23:57:31Z</dcterms:created>
  <dcterms:modified xsi:type="dcterms:W3CDTF">2024-11-14T14:05:53Z</dcterms:modified>
  <cp:category/>
</cp:coreProperties>
</file>